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79" r:id="rId4"/>
    <p:sldId id="282" r:id="rId5"/>
    <p:sldId id="280" r:id="rId6"/>
    <p:sldId id="281" r:id="rId7"/>
    <p:sldId id="285" r:id="rId8"/>
    <p:sldId id="273" r:id="rId9"/>
    <p:sldId id="283" r:id="rId10"/>
    <p:sldId id="287" r:id="rId11"/>
    <p:sldId id="258" r:id="rId12"/>
    <p:sldId id="274" r:id="rId13"/>
    <p:sldId id="259" r:id="rId14"/>
    <p:sldId id="275" r:id="rId15"/>
    <p:sldId id="260" r:id="rId16"/>
    <p:sldId id="278" r:id="rId17"/>
    <p:sldId id="261" r:id="rId18"/>
    <p:sldId id="276" r:id="rId19"/>
    <p:sldId id="257" r:id="rId20"/>
    <p:sldId id="277" r:id="rId21"/>
    <p:sldId id="284" r:id="rId22"/>
    <p:sldId id="266"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19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2022-2023%20(&#1040;&#1074;&#1090;&#1086;&#1089;&#1086;&#1093;&#1088;&#1072;&#1085;&#1077;&#1085;&#1085;&#1099;&#108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2022-2023%20(&#1040;&#1074;&#1090;&#1086;&#1089;&#1086;&#1093;&#1088;&#1072;&#1085;&#1077;&#1085;&#1085;&#1099;&#108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2022-2023%20(&#1040;&#1074;&#1090;&#1086;&#1089;&#1086;&#1093;&#1088;&#1072;&#1085;&#1077;&#1085;&#1085;&#1099;&#108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2022-2023%20(&#1040;&#1074;&#1090;&#1086;&#1089;&#1086;&#1093;&#1088;&#1072;&#1085;&#1077;&#1085;&#1085;&#1099;&#108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2022-2023%20(&#1040;&#1074;&#1090;&#1086;&#1089;&#1086;&#1093;&#1088;&#1072;&#1085;&#1077;&#1085;&#1085;&#1099;&#108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2022-2023%20(&#1040;&#1074;&#1090;&#1086;&#1089;&#1086;&#1093;&#1088;&#1072;&#1085;&#1077;&#1085;&#1085;&#1099;&#108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esktop\2022-2023%20(&#1040;&#1074;&#1090;&#1086;&#1089;&#1086;&#1093;&#1088;&#1072;&#1085;&#1077;&#1085;&#1085;&#1099;&#108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ООД</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Лист1!$B$71:$F$71</c:f>
              <c:strCache>
                <c:ptCount val="5"/>
                <c:pt idx="0">
                  <c:v>Общее количество</c:v>
                </c:pt>
                <c:pt idx="1">
                  <c:v>Открытые уроки</c:v>
                </c:pt>
                <c:pt idx="2">
                  <c:v>Эссе</c:v>
                </c:pt>
                <c:pt idx="3">
                  <c:v>Акции, экскурсии</c:v>
                </c:pt>
                <c:pt idx="4">
                  <c:v>Внекл мероприятия</c:v>
                </c:pt>
              </c:strCache>
            </c:strRef>
          </c:cat>
          <c:val>
            <c:numRef>
              <c:f>Лист1!$B$72:$F$72</c:f>
              <c:numCache>
                <c:formatCode>0%</c:formatCode>
                <c:ptCount val="5"/>
                <c:pt idx="0">
                  <c:v>1</c:v>
                </c:pt>
                <c:pt idx="1">
                  <c:v>0.23</c:v>
                </c:pt>
                <c:pt idx="2">
                  <c:v>0.11</c:v>
                </c:pt>
                <c:pt idx="3">
                  <c:v>0.33</c:v>
                </c:pt>
                <c:pt idx="4">
                  <c:v>0.33</c:v>
                </c:pt>
              </c:numCache>
            </c:numRef>
          </c:val>
          <c:extLst>
            <c:ext xmlns:c16="http://schemas.microsoft.com/office/drawing/2014/chart" uri="{C3380CC4-5D6E-409C-BE32-E72D297353CC}">
              <c16:uniqueId val="{00000000-9231-4EAF-A3D9-02471CEBDB3A}"/>
            </c:ext>
          </c:extLst>
        </c:ser>
        <c:dLbls>
          <c:showLegendKey val="0"/>
          <c:showVal val="0"/>
          <c:showCatName val="0"/>
          <c:showSerName val="0"/>
          <c:showPercent val="0"/>
          <c:showBubbleSize val="0"/>
        </c:dLbls>
        <c:gapWidth val="182"/>
        <c:axId val="1517734863"/>
        <c:axId val="1517738191"/>
      </c:barChart>
      <c:catAx>
        <c:axId val="15177348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ru-RU"/>
          </a:p>
        </c:txPr>
        <c:crossAx val="1517738191"/>
        <c:crosses val="autoZero"/>
        <c:auto val="1"/>
        <c:lblAlgn val="ctr"/>
        <c:lblOffset val="100"/>
        <c:noMultiLvlLbl val="0"/>
      </c:catAx>
      <c:valAx>
        <c:axId val="15177381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517734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ru-RU"/>
              <a:t>ООД</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275419109946992E-2"/>
          <c:y val="0.19321376494604842"/>
          <c:w val="0.90872458089005304"/>
          <c:h val="0.3132793817439486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64D-4027-ACB0-3166C4EA066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64D-4027-ACB0-3166C4EA066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64D-4027-ACB0-3166C4EA066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64D-4027-ACB0-3166C4EA0668}"/>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64D-4027-ACB0-3166C4EA0668}"/>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64D-4027-ACB0-3166C4EA0668}"/>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B64D-4027-ACB0-3166C4EA0668}"/>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B64D-4027-ACB0-3166C4EA0668}"/>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B64D-4027-ACB0-3166C4EA0668}"/>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Лист1!$B$68:$J$68</c:f>
              <c:strCache>
                <c:ptCount val="9"/>
                <c:pt idx="0">
                  <c:v>Общее количество</c:v>
                </c:pt>
                <c:pt idx="1">
                  <c:v>высшая</c:v>
                </c:pt>
                <c:pt idx="2">
                  <c:v>первая</c:v>
                </c:pt>
                <c:pt idx="3">
                  <c:v>вторая</c:v>
                </c:pt>
                <c:pt idx="4">
                  <c:v>педагог-исследователь</c:v>
                </c:pt>
                <c:pt idx="5">
                  <c:v>педагог-эксперт</c:v>
                </c:pt>
                <c:pt idx="6">
                  <c:v>педагог-модератор</c:v>
                </c:pt>
                <c:pt idx="7">
                  <c:v>педагог</c:v>
                </c:pt>
                <c:pt idx="8">
                  <c:v>без категории</c:v>
                </c:pt>
              </c:strCache>
            </c:strRef>
          </c:cat>
          <c:val>
            <c:numRef>
              <c:f>Лист1!$B$69:$J$69</c:f>
              <c:numCache>
                <c:formatCode>0%</c:formatCode>
                <c:ptCount val="9"/>
                <c:pt idx="0">
                  <c:v>1</c:v>
                </c:pt>
                <c:pt idx="1">
                  <c:v>7.0000000000000007E-2</c:v>
                </c:pt>
                <c:pt idx="2">
                  <c:v>0.03</c:v>
                </c:pt>
                <c:pt idx="3">
                  <c:v>0.1</c:v>
                </c:pt>
                <c:pt idx="4">
                  <c:v>7.0000000000000007E-2</c:v>
                </c:pt>
                <c:pt idx="5">
                  <c:v>7.0000000000000007E-2</c:v>
                </c:pt>
                <c:pt idx="6">
                  <c:v>0.17</c:v>
                </c:pt>
                <c:pt idx="7">
                  <c:v>0.13</c:v>
                </c:pt>
                <c:pt idx="8">
                  <c:v>0.36</c:v>
                </c:pt>
              </c:numCache>
            </c:numRef>
          </c:val>
          <c:extLst>
            <c:ext xmlns:c16="http://schemas.microsoft.com/office/drawing/2014/chart" uri="{C3380CC4-5D6E-409C-BE32-E72D297353CC}">
              <c16:uniqueId val="{00000012-B64D-4027-ACB0-3166C4EA066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1100"/>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Организация питания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Лист1!$B$92</c:f>
              <c:strCache>
                <c:ptCount val="1"/>
                <c:pt idx="0">
                  <c:v>Спец предм</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Лист1!$C$91:$K$91</c:f>
              <c:strCache>
                <c:ptCount val="9"/>
                <c:pt idx="0">
                  <c:v>Общее количество</c:v>
                </c:pt>
                <c:pt idx="1">
                  <c:v>высшая</c:v>
                </c:pt>
                <c:pt idx="2">
                  <c:v>первая</c:v>
                </c:pt>
                <c:pt idx="3">
                  <c:v>вторая</c:v>
                </c:pt>
                <c:pt idx="4">
                  <c:v>педагог-исследователь</c:v>
                </c:pt>
                <c:pt idx="5">
                  <c:v>педагог-эксперт</c:v>
                </c:pt>
                <c:pt idx="6">
                  <c:v>педагог-модератор</c:v>
                </c:pt>
                <c:pt idx="7">
                  <c:v>педагог</c:v>
                </c:pt>
                <c:pt idx="8">
                  <c:v>без категории</c:v>
                </c:pt>
              </c:strCache>
            </c:strRef>
          </c:cat>
          <c:val>
            <c:numRef>
              <c:f>Лист1!$C$92:$K$92</c:f>
              <c:numCache>
                <c:formatCode>General</c:formatCode>
                <c:ptCount val="9"/>
                <c:pt idx="0" formatCode="0%">
                  <c:v>1</c:v>
                </c:pt>
                <c:pt idx="4" formatCode="0%">
                  <c:v>0.5</c:v>
                </c:pt>
                <c:pt idx="7" formatCode="0%">
                  <c:v>0.5</c:v>
                </c:pt>
              </c:numCache>
            </c:numRef>
          </c:val>
          <c:extLst>
            <c:ext xmlns:c16="http://schemas.microsoft.com/office/drawing/2014/chart" uri="{C3380CC4-5D6E-409C-BE32-E72D297353CC}">
              <c16:uniqueId val="{00000000-62E9-485E-984E-947378B8F422}"/>
            </c:ext>
          </c:extLst>
        </c:ser>
        <c:ser>
          <c:idx val="1"/>
          <c:order val="1"/>
          <c:tx>
            <c:strRef>
              <c:f>Лист1!$B$93</c:f>
              <c:strCache>
                <c:ptCount val="1"/>
                <c:pt idx="0">
                  <c:v>Мастера п/о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Лист1!$C$91:$K$91</c:f>
              <c:strCache>
                <c:ptCount val="9"/>
                <c:pt idx="0">
                  <c:v>Общее количество</c:v>
                </c:pt>
                <c:pt idx="1">
                  <c:v>высшая</c:v>
                </c:pt>
                <c:pt idx="2">
                  <c:v>первая</c:v>
                </c:pt>
                <c:pt idx="3">
                  <c:v>вторая</c:v>
                </c:pt>
                <c:pt idx="4">
                  <c:v>педагог-исследователь</c:v>
                </c:pt>
                <c:pt idx="5">
                  <c:v>педагог-эксперт</c:v>
                </c:pt>
                <c:pt idx="6">
                  <c:v>педагог-модератор</c:v>
                </c:pt>
                <c:pt idx="7">
                  <c:v>педагог</c:v>
                </c:pt>
                <c:pt idx="8">
                  <c:v>без категории</c:v>
                </c:pt>
              </c:strCache>
            </c:strRef>
          </c:cat>
          <c:val>
            <c:numRef>
              <c:f>Лист1!$C$93:$K$93</c:f>
              <c:numCache>
                <c:formatCode>0%</c:formatCode>
                <c:ptCount val="9"/>
                <c:pt idx="0">
                  <c:v>1</c:v>
                </c:pt>
                <c:pt idx="1">
                  <c:v>7.0000000000000007E-2</c:v>
                </c:pt>
                <c:pt idx="2">
                  <c:v>0.14000000000000001</c:v>
                </c:pt>
                <c:pt idx="3">
                  <c:v>7.0000000000000007E-2</c:v>
                </c:pt>
                <c:pt idx="4">
                  <c:v>7.0000000000000007E-2</c:v>
                </c:pt>
                <c:pt idx="5">
                  <c:v>0.14000000000000001</c:v>
                </c:pt>
                <c:pt idx="6">
                  <c:v>7.0000000000000007E-2</c:v>
                </c:pt>
                <c:pt idx="7">
                  <c:v>7.0000000000000007E-2</c:v>
                </c:pt>
                <c:pt idx="8">
                  <c:v>0.37</c:v>
                </c:pt>
              </c:numCache>
            </c:numRef>
          </c:val>
          <c:extLst>
            <c:ext xmlns:c16="http://schemas.microsoft.com/office/drawing/2014/chart" uri="{C3380CC4-5D6E-409C-BE32-E72D297353CC}">
              <c16:uniqueId val="{00000001-62E9-485E-984E-947378B8F422}"/>
            </c:ext>
          </c:extLst>
        </c:ser>
        <c:dLbls>
          <c:showLegendKey val="0"/>
          <c:showVal val="0"/>
          <c:showCatName val="0"/>
          <c:showSerName val="0"/>
          <c:showPercent val="0"/>
          <c:showBubbleSize val="0"/>
        </c:dLbls>
        <c:gapWidth val="182"/>
        <c:axId val="1514116159"/>
        <c:axId val="1514115327"/>
      </c:barChart>
      <c:catAx>
        <c:axId val="1514116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14115327"/>
        <c:crosses val="autoZero"/>
        <c:auto val="1"/>
        <c:lblAlgn val="ctr"/>
        <c:lblOffset val="100"/>
        <c:noMultiLvlLbl val="0"/>
      </c:catAx>
      <c:valAx>
        <c:axId val="15141153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14116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Организация питания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F87-499B-BD94-D627991FF5F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F87-499B-BD94-D627991FF5F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F87-499B-BD94-D627991FF5F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F87-499B-BD94-D627991FF5F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F87-499B-BD94-D627991FF5F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Лист1!$B$96:$F$96</c:f>
              <c:strCache>
                <c:ptCount val="5"/>
                <c:pt idx="0">
                  <c:v>Общее количество</c:v>
                </c:pt>
                <c:pt idx="1">
                  <c:v>Открытые уроки</c:v>
                </c:pt>
                <c:pt idx="2">
                  <c:v>Мастер классы</c:v>
                </c:pt>
                <c:pt idx="3">
                  <c:v>Круглые столы</c:v>
                </c:pt>
                <c:pt idx="4">
                  <c:v>Внекл меропр</c:v>
                </c:pt>
              </c:strCache>
            </c:strRef>
          </c:cat>
          <c:val>
            <c:numRef>
              <c:f>Лист1!$B$97:$F$97</c:f>
              <c:numCache>
                <c:formatCode>0%</c:formatCode>
                <c:ptCount val="5"/>
                <c:pt idx="0">
                  <c:v>1</c:v>
                </c:pt>
                <c:pt idx="1">
                  <c:v>0.11</c:v>
                </c:pt>
                <c:pt idx="2">
                  <c:v>0.44</c:v>
                </c:pt>
                <c:pt idx="3">
                  <c:v>0.11</c:v>
                </c:pt>
                <c:pt idx="4">
                  <c:v>0.34</c:v>
                </c:pt>
              </c:numCache>
            </c:numRef>
          </c:val>
          <c:extLst>
            <c:ext xmlns:c16="http://schemas.microsoft.com/office/drawing/2014/chart" uri="{C3380CC4-5D6E-409C-BE32-E72D297353CC}">
              <c16:uniqueId val="{0000000A-9F87-499B-BD94-D627991FF5F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Парикмахерское искусство</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Лист1!$B$101</c:f>
              <c:strCache>
                <c:ptCount val="1"/>
                <c:pt idx="0">
                  <c:v>Спец предм</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Лист1!$C$100:$K$100</c:f>
              <c:strCache>
                <c:ptCount val="9"/>
                <c:pt idx="0">
                  <c:v>Общее количество</c:v>
                </c:pt>
                <c:pt idx="1">
                  <c:v>высшая</c:v>
                </c:pt>
                <c:pt idx="2">
                  <c:v>первая</c:v>
                </c:pt>
                <c:pt idx="3">
                  <c:v>вторая</c:v>
                </c:pt>
                <c:pt idx="4">
                  <c:v>педагог-исследователь</c:v>
                </c:pt>
                <c:pt idx="5">
                  <c:v>педагог-эксперт</c:v>
                </c:pt>
                <c:pt idx="6">
                  <c:v>педагог-модератор</c:v>
                </c:pt>
                <c:pt idx="7">
                  <c:v>педагог</c:v>
                </c:pt>
                <c:pt idx="8">
                  <c:v>без категории</c:v>
                </c:pt>
              </c:strCache>
            </c:strRef>
          </c:cat>
          <c:val>
            <c:numRef>
              <c:f>Лист1!$C$101:$K$101</c:f>
              <c:numCache>
                <c:formatCode>0%</c:formatCode>
                <c:ptCount val="9"/>
                <c:pt idx="0">
                  <c:v>1</c:v>
                </c:pt>
                <c:pt idx="1">
                  <c:v>0.25</c:v>
                </c:pt>
                <c:pt idx="3">
                  <c:v>0.5</c:v>
                </c:pt>
                <c:pt idx="4">
                  <c:v>0.25</c:v>
                </c:pt>
              </c:numCache>
            </c:numRef>
          </c:val>
          <c:extLst>
            <c:ext xmlns:c16="http://schemas.microsoft.com/office/drawing/2014/chart" uri="{C3380CC4-5D6E-409C-BE32-E72D297353CC}">
              <c16:uniqueId val="{00000000-34F4-4569-BD8A-247428E4148C}"/>
            </c:ext>
          </c:extLst>
        </c:ser>
        <c:ser>
          <c:idx val="1"/>
          <c:order val="1"/>
          <c:tx>
            <c:strRef>
              <c:f>Лист1!$B$102</c:f>
              <c:strCache>
                <c:ptCount val="1"/>
                <c:pt idx="0">
                  <c:v>Мастера п/о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Лист1!$C$100:$K$100</c:f>
              <c:strCache>
                <c:ptCount val="9"/>
                <c:pt idx="0">
                  <c:v>Общее количество</c:v>
                </c:pt>
                <c:pt idx="1">
                  <c:v>высшая</c:v>
                </c:pt>
                <c:pt idx="2">
                  <c:v>первая</c:v>
                </c:pt>
                <c:pt idx="3">
                  <c:v>вторая</c:v>
                </c:pt>
                <c:pt idx="4">
                  <c:v>педагог-исследователь</c:v>
                </c:pt>
                <c:pt idx="5">
                  <c:v>педагог-эксперт</c:v>
                </c:pt>
                <c:pt idx="6">
                  <c:v>педагог-модератор</c:v>
                </c:pt>
                <c:pt idx="7">
                  <c:v>педагог</c:v>
                </c:pt>
                <c:pt idx="8">
                  <c:v>без категории</c:v>
                </c:pt>
              </c:strCache>
            </c:strRef>
          </c:cat>
          <c:val>
            <c:numRef>
              <c:f>Лист1!$C$102:$K$102</c:f>
              <c:numCache>
                <c:formatCode>0%</c:formatCode>
                <c:ptCount val="9"/>
                <c:pt idx="0">
                  <c:v>1</c:v>
                </c:pt>
                <c:pt idx="1">
                  <c:v>0.23</c:v>
                </c:pt>
                <c:pt idx="3">
                  <c:v>0.23</c:v>
                </c:pt>
                <c:pt idx="5">
                  <c:v>0.08</c:v>
                </c:pt>
                <c:pt idx="6">
                  <c:v>0.08</c:v>
                </c:pt>
                <c:pt idx="7">
                  <c:v>0.15</c:v>
                </c:pt>
                <c:pt idx="8">
                  <c:v>0.23</c:v>
                </c:pt>
              </c:numCache>
            </c:numRef>
          </c:val>
          <c:extLst>
            <c:ext xmlns:c16="http://schemas.microsoft.com/office/drawing/2014/chart" uri="{C3380CC4-5D6E-409C-BE32-E72D297353CC}">
              <c16:uniqueId val="{00000001-34F4-4569-BD8A-247428E4148C}"/>
            </c:ext>
          </c:extLst>
        </c:ser>
        <c:dLbls>
          <c:showLegendKey val="0"/>
          <c:showVal val="0"/>
          <c:showCatName val="0"/>
          <c:showSerName val="0"/>
          <c:showPercent val="0"/>
          <c:showBubbleSize val="0"/>
        </c:dLbls>
        <c:gapWidth val="182"/>
        <c:axId val="1522300015"/>
        <c:axId val="1522302095"/>
      </c:barChart>
      <c:catAx>
        <c:axId val="15223000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22302095"/>
        <c:crosses val="autoZero"/>
        <c:auto val="1"/>
        <c:lblAlgn val="ctr"/>
        <c:lblOffset val="100"/>
        <c:noMultiLvlLbl val="0"/>
      </c:catAx>
      <c:valAx>
        <c:axId val="15223020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22300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Парикмахерское искусство</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1CF-4B5E-BDF7-7387715A82C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1CF-4B5E-BDF7-7387715A82C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1CF-4B5E-BDF7-7387715A82C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1CF-4B5E-BDF7-7387715A82C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1CF-4B5E-BDF7-7387715A82C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Лист1!$B$105:$F$105</c:f>
              <c:strCache>
                <c:ptCount val="5"/>
                <c:pt idx="0">
                  <c:v>Общее количество</c:v>
                </c:pt>
                <c:pt idx="1">
                  <c:v>Открытые уроки</c:v>
                </c:pt>
                <c:pt idx="2">
                  <c:v>Мастер классы</c:v>
                </c:pt>
                <c:pt idx="3">
                  <c:v>Круглые столы</c:v>
                </c:pt>
                <c:pt idx="4">
                  <c:v>Внекл меропр</c:v>
                </c:pt>
              </c:strCache>
            </c:strRef>
          </c:cat>
          <c:val>
            <c:numRef>
              <c:f>Лист1!$B$106:$F$106</c:f>
              <c:numCache>
                <c:formatCode>0%</c:formatCode>
                <c:ptCount val="5"/>
                <c:pt idx="0">
                  <c:v>1</c:v>
                </c:pt>
                <c:pt idx="1">
                  <c:v>0.43</c:v>
                </c:pt>
                <c:pt idx="2">
                  <c:v>0.28999999999999998</c:v>
                </c:pt>
                <c:pt idx="3">
                  <c:v>0.14000000000000001</c:v>
                </c:pt>
                <c:pt idx="4">
                  <c:v>0.14000000000000001</c:v>
                </c:pt>
              </c:numCache>
            </c:numRef>
          </c:val>
          <c:extLst>
            <c:ext xmlns:c16="http://schemas.microsoft.com/office/drawing/2014/chart" uri="{C3380CC4-5D6E-409C-BE32-E72D297353CC}">
              <c16:uniqueId val="{0000000A-A1CF-4B5E-BDF7-7387715A82C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Швейное производство</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Лист1!$B$122</c:f>
              <c:strCache>
                <c:ptCount val="1"/>
                <c:pt idx="0">
                  <c:v>Спец предм</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Лист1!$C$121:$K$121</c:f>
              <c:strCache>
                <c:ptCount val="9"/>
                <c:pt idx="0">
                  <c:v>Общее количество</c:v>
                </c:pt>
                <c:pt idx="1">
                  <c:v>высшая</c:v>
                </c:pt>
                <c:pt idx="2">
                  <c:v>первая</c:v>
                </c:pt>
                <c:pt idx="3">
                  <c:v>вторая</c:v>
                </c:pt>
                <c:pt idx="4">
                  <c:v>педагог-исследователь</c:v>
                </c:pt>
                <c:pt idx="5">
                  <c:v>педагог-эксперт</c:v>
                </c:pt>
                <c:pt idx="6">
                  <c:v>педагог-модератор</c:v>
                </c:pt>
                <c:pt idx="7">
                  <c:v>педагог</c:v>
                </c:pt>
                <c:pt idx="8">
                  <c:v>без категории</c:v>
                </c:pt>
              </c:strCache>
            </c:strRef>
          </c:cat>
          <c:val>
            <c:numRef>
              <c:f>Лист1!$C$122:$K$122</c:f>
              <c:numCache>
                <c:formatCode>General</c:formatCode>
                <c:ptCount val="9"/>
                <c:pt idx="0" formatCode="0%">
                  <c:v>1</c:v>
                </c:pt>
                <c:pt idx="4" formatCode="0%">
                  <c:v>0.4</c:v>
                </c:pt>
                <c:pt idx="5" formatCode="0%">
                  <c:v>0.2</c:v>
                </c:pt>
                <c:pt idx="6" formatCode="0%">
                  <c:v>0.4</c:v>
                </c:pt>
              </c:numCache>
            </c:numRef>
          </c:val>
          <c:extLst>
            <c:ext xmlns:c16="http://schemas.microsoft.com/office/drawing/2014/chart" uri="{C3380CC4-5D6E-409C-BE32-E72D297353CC}">
              <c16:uniqueId val="{00000000-9315-43F0-B5AF-625913026CFF}"/>
            </c:ext>
          </c:extLst>
        </c:ser>
        <c:ser>
          <c:idx val="1"/>
          <c:order val="1"/>
          <c:tx>
            <c:strRef>
              <c:f>Лист1!$B$123</c:f>
              <c:strCache>
                <c:ptCount val="1"/>
                <c:pt idx="0">
                  <c:v>Мастера п/о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Лист1!$C$121:$K$121</c:f>
              <c:strCache>
                <c:ptCount val="9"/>
                <c:pt idx="0">
                  <c:v>Общее количество</c:v>
                </c:pt>
                <c:pt idx="1">
                  <c:v>высшая</c:v>
                </c:pt>
                <c:pt idx="2">
                  <c:v>первая</c:v>
                </c:pt>
                <c:pt idx="3">
                  <c:v>вторая</c:v>
                </c:pt>
                <c:pt idx="4">
                  <c:v>педагог-исследователь</c:v>
                </c:pt>
                <c:pt idx="5">
                  <c:v>педагог-эксперт</c:v>
                </c:pt>
                <c:pt idx="6">
                  <c:v>педагог-модератор</c:v>
                </c:pt>
                <c:pt idx="7">
                  <c:v>педагог</c:v>
                </c:pt>
                <c:pt idx="8">
                  <c:v>без категории</c:v>
                </c:pt>
              </c:strCache>
            </c:strRef>
          </c:cat>
          <c:val>
            <c:numRef>
              <c:f>Лист1!$C$123:$K$123</c:f>
              <c:numCache>
                <c:formatCode>0%</c:formatCode>
                <c:ptCount val="9"/>
                <c:pt idx="0">
                  <c:v>1</c:v>
                </c:pt>
                <c:pt idx="1">
                  <c:v>0.05</c:v>
                </c:pt>
                <c:pt idx="2">
                  <c:v>0.05</c:v>
                </c:pt>
                <c:pt idx="3">
                  <c:v>0.09</c:v>
                </c:pt>
                <c:pt idx="4">
                  <c:v>0.14000000000000001</c:v>
                </c:pt>
                <c:pt idx="5">
                  <c:v>0.14000000000000001</c:v>
                </c:pt>
                <c:pt idx="6">
                  <c:v>0.26</c:v>
                </c:pt>
                <c:pt idx="7">
                  <c:v>0.09</c:v>
                </c:pt>
                <c:pt idx="8">
                  <c:v>0.18</c:v>
                </c:pt>
              </c:numCache>
            </c:numRef>
          </c:val>
          <c:extLst>
            <c:ext xmlns:c16="http://schemas.microsoft.com/office/drawing/2014/chart" uri="{C3380CC4-5D6E-409C-BE32-E72D297353CC}">
              <c16:uniqueId val="{00000001-9315-43F0-B5AF-625913026CFF}"/>
            </c:ext>
          </c:extLst>
        </c:ser>
        <c:dLbls>
          <c:showLegendKey val="0"/>
          <c:showVal val="0"/>
          <c:showCatName val="0"/>
          <c:showSerName val="0"/>
          <c:showPercent val="0"/>
          <c:showBubbleSize val="0"/>
        </c:dLbls>
        <c:gapWidth val="182"/>
        <c:axId val="1514637007"/>
        <c:axId val="1514631183"/>
      </c:barChart>
      <c:catAx>
        <c:axId val="15146370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14631183"/>
        <c:crosses val="autoZero"/>
        <c:auto val="1"/>
        <c:lblAlgn val="ctr"/>
        <c:lblOffset val="100"/>
        <c:noMultiLvlLbl val="0"/>
      </c:catAx>
      <c:valAx>
        <c:axId val="151463118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14637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21CB53-9D7A-9448-3204-032015359E1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F9EF725-E3A3-11BB-A8D2-E391F288F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AEB84F5-31F0-9420-3729-A4DD962CB6A0}"/>
              </a:ext>
            </a:extLst>
          </p:cNvPr>
          <p:cNvSpPr>
            <a:spLocks noGrp="1"/>
          </p:cNvSpPr>
          <p:nvPr>
            <p:ph type="dt" sz="half" idx="10"/>
          </p:nvPr>
        </p:nvSpPr>
        <p:spPr/>
        <p:txBody>
          <a:bodyPr/>
          <a:lstStyle/>
          <a:p>
            <a:fld id="{2AA3F205-F5F6-4009-B5C4-4238ED73B21D}" type="datetimeFigureOut">
              <a:rPr lang="ru-RU" smtClean="0"/>
              <a:t>11.01.2024</a:t>
            </a:fld>
            <a:endParaRPr lang="ru-RU"/>
          </a:p>
        </p:txBody>
      </p:sp>
      <p:sp>
        <p:nvSpPr>
          <p:cNvPr id="5" name="Нижний колонтитул 4">
            <a:extLst>
              <a:ext uri="{FF2B5EF4-FFF2-40B4-BE49-F238E27FC236}">
                <a16:creationId xmlns:a16="http://schemas.microsoft.com/office/drawing/2014/main" id="{EF5B272C-5034-5375-63A6-042AE5A337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F60133-7154-064E-8366-3A9C8153FA63}"/>
              </a:ext>
            </a:extLst>
          </p:cNvPr>
          <p:cNvSpPr>
            <a:spLocks noGrp="1"/>
          </p:cNvSpPr>
          <p:nvPr>
            <p:ph type="sldNum" sz="quarter" idx="12"/>
          </p:nvPr>
        </p:nvSpPr>
        <p:spPr/>
        <p:txBody>
          <a:bodyPr/>
          <a:lstStyle/>
          <a:p>
            <a:fld id="{7AF8474C-7ACB-45F7-AC11-72800D496CB7}" type="slidenum">
              <a:rPr lang="ru-RU" smtClean="0"/>
              <a:t>‹#›</a:t>
            </a:fld>
            <a:endParaRPr lang="ru-RU"/>
          </a:p>
        </p:txBody>
      </p:sp>
    </p:spTree>
    <p:extLst>
      <p:ext uri="{BB962C8B-B14F-4D97-AF65-F5344CB8AC3E}">
        <p14:creationId xmlns:p14="http://schemas.microsoft.com/office/powerpoint/2010/main" val="49798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C15A4A-5C7A-72CA-A4CA-F1EBB24D9A6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1B4C4BD-4EB5-206B-D0F5-2AEEC328264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143C797-EBE7-D86A-BFDB-8B3E49D28116}"/>
              </a:ext>
            </a:extLst>
          </p:cNvPr>
          <p:cNvSpPr>
            <a:spLocks noGrp="1"/>
          </p:cNvSpPr>
          <p:nvPr>
            <p:ph type="dt" sz="half" idx="10"/>
          </p:nvPr>
        </p:nvSpPr>
        <p:spPr/>
        <p:txBody>
          <a:bodyPr/>
          <a:lstStyle/>
          <a:p>
            <a:fld id="{2AA3F205-F5F6-4009-B5C4-4238ED73B21D}" type="datetimeFigureOut">
              <a:rPr lang="ru-RU" smtClean="0"/>
              <a:t>11.01.2024</a:t>
            </a:fld>
            <a:endParaRPr lang="ru-RU"/>
          </a:p>
        </p:txBody>
      </p:sp>
      <p:sp>
        <p:nvSpPr>
          <p:cNvPr id="5" name="Нижний колонтитул 4">
            <a:extLst>
              <a:ext uri="{FF2B5EF4-FFF2-40B4-BE49-F238E27FC236}">
                <a16:creationId xmlns:a16="http://schemas.microsoft.com/office/drawing/2014/main" id="{32666FFB-CA53-CDEE-8EDC-8A1B268CA2B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7ED39F6-43AE-321F-160E-070EA5311FE3}"/>
              </a:ext>
            </a:extLst>
          </p:cNvPr>
          <p:cNvSpPr>
            <a:spLocks noGrp="1"/>
          </p:cNvSpPr>
          <p:nvPr>
            <p:ph type="sldNum" sz="quarter" idx="12"/>
          </p:nvPr>
        </p:nvSpPr>
        <p:spPr/>
        <p:txBody>
          <a:bodyPr/>
          <a:lstStyle/>
          <a:p>
            <a:fld id="{7AF8474C-7ACB-45F7-AC11-72800D496CB7}" type="slidenum">
              <a:rPr lang="ru-RU" smtClean="0"/>
              <a:t>‹#›</a:t>
            </a:fld>
            <a:endParaRPr lang="ru-RU"/>
          </a:p>
        </p:txBody>
      </p:sp>
    </p:spTree>
    <p:extLst>
      <p:ext uri="{BB962C8B-B14F-4D97-AF65-F5344CB8AC3E}">
        <p14:creationId xmlns:p14="http://schemas.microsoft.com/office/powerpoint/2010/main" val="4520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0620873-41B0-2D33-0C01-638E1A9BBC9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6228F6E-8D3F-8B65-8F7D-27CDA711160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61D459-E0F1-806D-3C11-7D1E4BD1B4E0}"/>
              </a:ext>
            </a:extLst>
          </p:cNvPr>
          <p:cNvSpPr>
            <a:spLocks noGrp="1"/>
          </p:cNvSpPr>
          <p:nvPr>
            <p:ph type="dt" sz="half" idx="10"/>
          </p:nvPr>
        </p:nvSpPr>
        <p:spPr/>
        <p:txBody>
          <a:bodyPr/>
          <a:lstStyle/>
          <a:p>
            <a:fld id="{2AA3F205-F5F6-4009-B5C4-4238ED73B21D}" type="datetimeFigureOut">
              <a:rPr lang="ru-RU" smtClean="0"/>
              <a:t>11.01.2024</a:t>
            </a:fld>
            <a:endParaRPr lang="ru-RU"/>
          </a:p>
        </p:txBody>
      </p:sp>
      <p:sp>
        <p:nvSpPr>
          <p:cNvPr id="5" name="Нижний колонтитул 4">
            <a:extLst>
              <a:ext uri="{FF2B5EF4-FFF2-40B4-BE49-F238E27FC236}">
                <a16:creationId xmlns:a16="http://schemas.microsoft.com/office/drawing/2014/main" id="{6E47C818-3796-951B-AAEF-26AD049BB8A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7EB12AA-3743-5F34-6757-CC0B107A7A4F}"/>
              </a:ext>
            </a:extLst>
          </p:cNvPr>
          <p:cNvSpPr>
            <a:spLocks noGrp="1"/>
          </p:cNvSpPr>
          <p:nvPr>
            <p:ph type="sldNum" sz="quarter" idx="12"/>
          </p:nvPr>
        </p:nvSpPr>
        <p:spPr/>
        <p:txBody>
          <a:bodyPr/>
          <a:lstStyle/>
          <a:p>
            <a:fld id="{7AF8474C-7ACB-45F7-AC11-72800D496CB7}" type="slidenum">
              <a:rPr lang="ru-RU" smtClean="0"/>
              <a:t>‹#›</a:t>
            </a:fld>
            <a:endParaRPr lang="ru-RU"/>
          </a:p>
        </p:txBody>
      </p:sp>
    </p:spTree>
    <p:extLst>
      <p:ext uri="{BB962C8B-B14F-4D97-AF65-F5344CB8AC3E}">
        <p14:creationId xmlns:p14="http://schemas.microsoft.com/office/powerpoint/2010/main" val="182787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74E9A9-69F2-E71C-787A-83110387673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C1FD394-FC25-C2F5-B4CC-8B9989031D6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F6DFB34-F22F-3117-B798-0056D054E993}"/>
              </a:ext>
            </a:extLst>
          </p:cNvPr>
          <p:cNvSpPr>
            <a:spLocks noGrp="1"/>
          </p:cNvSpPr>
          <p:nvPr>
            <p:ph type="dt" sz="half" idx="10"/>
          </p:nvPr>
        </p:nvSpPr>
        <p:spPr/>
        <p:txBody>
          <a:bodyPr/>
          <a:lstStyle/>
          <a:p>
            <a:fld id="{2AA3F205-F5F6-4009-B5C4-4238ED73B21D}" type="datetimeFigureOut">
              <a:rPr lang="ru-RU" smtClean="0"/>
              <a:t>11.01.2024</a:t>
            </a:fld>
            <a:endParaRPr lang="ru-RU"/>
          </a:p>
        </p:txBody>
      </p:sp>
      <p:sp>
        <p:nvSpPr>
          <p:cNvPr id="5" name="Нижний колонтитул 4">
            <a:extLst>
              <a:ext uri="{FF2B5EF4-FFF2-40B4-BE49-F238E27FC236}">
                <a16:creationId xmlns:a16="http://schemas.microsoft.com/office/drawing/2014/main" id="{6AED2708-F061-8AF8-8B94-F6B2BB0522A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E5C040-C370-A9EE-DBBB-A235CAEE2E69}"/>
              </a:ext>
            </a:extLst>
          </p:cNvPr>
          <p:cNvSpPr>
            <a:spLocks noGrp="1"/>
          </p:cNvSpPr>
          <p:nvPr>
            <p:ph type="sldNum" sz="quarter" idx="12"/>
          </p:nvPr>
        </p:nvSpPr>
        <p:spPr/>
        <p:txBody>
          <a:bodyPr/>
          <a:lstStyle/>
          <a:p>
            <a:fld id="{7AF8474C-7ACB-45F7-AC11-72800D496CB7}" type="slidenum">
              <a:rPr lang="ru-RU" smtClean="0"/>
              <a:t>‹#›</a:t>
            </a:fld>
            <a:endParaRPr lang="ru-RU"/>
          </a:p>
        </p:txBody>
      </p:sp>
    </p:spTree>
    <p:extLst>
      <p:ext uri="{BB962C8B-B14F-4D97-AF65-F5344CB8AC3E}">
        <p14:creationId xmlns:p14="http://schemas.microsoft.com/office/powerpoint/2010/main" val="93395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21D8C6-BB54-CB1D-FA1B-109D26C16EB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524C7E9-950C-0B05-2AC6-1506CAD20B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15DA53B-187B-BB5F-D708-B19D89859F3A}"/>
              </a:ext>
            </a:extLst>
          </p:cNvPr>
          <p:cNvSpPr>
            <a:spLocks noGrp="1"/>
          </p:cNvSpPr>
          <p:nvPr>
            <p:ph type="dt" sz="half" idx="10"/>
          </p:nvPr>
        </p:nvSpPr>
        <p:spPr/>
        <p:txBody>
          <a:bodyPr/>
          <a:lstStyle/>
          <a:p>
            <a:fld id="{2AA3F205-F5F6-4009-B5C4-4238ED73B21D}" type="datetimeFigureOut">
              <a:rPr lang="ru-RU" smtClean="0"/>
              <a:t>11.01.2024</a:t>
            </a:fld>
            <a:endParaRPr lang="ru-RU"/>
          </a:p>
        </p:txBody>
      </p:sp>
      <p:sp>
        <p:nvSpPr>
          <p:cNvPr id="5" name="Нижний колонтитул 4">
            <a:extLst>
              <a:ext uri="{FF2B5EF4-FFF2-40B4-BE49-F238E27FC236}">
                <a16:creationId xmlns:a16="http://schemas.microsoft.com/office/drawing/2014/main" id="{DB359E32-8B9A-2448-AD8D-BF45B47045E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8BB6FD1-B476-55F0-27CD-FA21375EB800}"/>
              </a:ext>
            </a:extLst>
          </p:cNvPr>
          <p:cNvSpPr>
            <a:spLocks noGrp="1"/>
          </p:cNvSpPr>
          <p:nvPr>
            <p:ph type="sldNum" sz="quarter" idx="12"/>
          </p:nvPr>
        </p:nvSpPr>
        <p:spPr/>
        <p:txBody>
          <a:bodyPr/>
          <a:lstStyle/>
          <a:p>
            <a:fld id="{7AF8474C-7ACB-45F7-AC11-72800D496CB7}" type="slidenum">
              <a:rPr lang="ru-RU" smtClean="0"/>
              <a:t>‹#›</a:t>
            </a:fld>
            <a:endParaRPr lang="ru-RU"/>
          </a:p>
        </p:txBody>
      </p:sp>
    </p:spTree>
    <p:extLst>
      <p:ext uri="{BB962C8B-B14F-4D97-AF65-F5344CB8AC3E}">
        <p14:creationId xmlns:p14="http://schemas.microsoft.com/office/powerpoint/2010/main" val="2235469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B40E9B-DA29-3105-3B28-DC1499BDBF9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EF38F72-01EA-9C50-F08F-06DE9D29F09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2F9B571-CD45-263B-07A2-EC9CA1E9F2B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9E40A5F-ECAA-A39B-62D6-A693F3DCEFFB}"/>
              </a:ext>
            </a:extLst>
          </p:cNvPr>
          <p:cNvSpPr>
            <a:spLocks noGrp="1"/>
          </p:cNvSpPr>
          <p:nvPr>
            <p:ph type="dt" sz="half" idx="10"/>
          </p:nvPr>
        </p:nvSpPr>
        <p:spPr/>
        <p:txBody>
          <a:bodyPr/>
          <a:lstStyle/>
          <a:p>
            <a:fld id="{2AA3F205-F5F6-4009-B5C4-4238ED73B21D}" type="datetimeFigureOut">
              <a:rPr lang="ru-RU" smtClean="0"/>
              <a:t>11.01.2024</a:t>
            </a:fld>
            <a:endParaRPr lang="ru-RU"/>
          </a:p>
        </p:txBody>
      </p:sp>
      <p:sp>
        <p:nvSpPr>
          <p:cNvPr id="6" name="Нижний колонтитул 5">
            <a:extLst>
              <a:ext uri="{FF2B5EF4-FFF2-40B4-BE49-F238E27FC236}">
                <a16:creationId xmlns:a16="http://schemas.microsoft.com/office/drawing/2014/main" id="{F03E4BC4-FAED-0A2C-09E9-880752A549E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87D6513-923A-6BCC-80D4-9F94A05C1A44}"/>
              </a:ext>
            </a:extLst>
          </p:cNvPr>
          <p:cNvSpPr>
            <a:spLocks noGrp="1"/>
          </p:cNvSpPr>
          <p:nvPr>
            <p:ph type="sldNum" sz="quarter" idx="12"/>
          </p:nvPr>
        </p:nvSpPr>
        <p:spPr/>
        <p:txBody>
          <a:bodyPr/>
          <a:lstStyle/>
          <a:p>
            <a:fld id="{7AF8474C-7ACB-45F7-AC11-72800D496CB7}" type="slidenum">
              <a:rPr lang="ru-RU" smtClean="0"/>
              <a:t>‹#›</a:t>
            </a:fld>
            <a:endParaRPr lang="ru-RU"/>
          </a:p>
        </p:txBody>
      </p:sp>
    </p:spTree>
    <p:extLst>
      <p:ext uri="{BB962C8B-B14F-4D97-AF65-F5344CB8AC3E}">
        <p14:creationId xmlns:p14="http://schemas.microsoft.com/office/powerpoint/2010/main" val="215540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552CD8-22BF-C5AA-C4C9-33D75C2D2C1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C87365C-EE4B-5FB5-9325-BE590B784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03BAF1E-337A-DDE6-E77C-3ED362163A5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891E177-DCCE-D41E-EF3E-4C38CD591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38A49EE-2B7A-8CE2-4A7C-F97C0289FA5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D2C66E5-2A40-B821-4FCC-18DBA755F612}"/>
              </a:ext>
            </a:extLst>
          </p:cNvPr>
          <p:cNvSpPr>
            <a:spLocks noGrp="1"/>
          </p:cNvSpPr>
          <p:nvPr>
            <p:ph type="dt" sz="half" idx="10"/>
          </p:nvPr>
        </p:nvSpPr>
        <p:spPr/>
        <p:txBody>
          <a:bodyPr/>
          <a:lstStyle/>
          <a:p>
            <a:fld id="{2AA3F205-F5F6-4009-B5C4-4238ED73B21D}" type="datetimeFigureOut">
              <a:rPr lang="ru-RU" smtClean="0"/>
              <a:t>11.01.2024</a:t>
            </a:fld>
            <a:endParaRPr lang="ru-RU"/>
          </a:p>
        </p:txBody>
      </p:sp>
      <p:sp>
        <p:nvSpPr>
          <p:cNvPr id="8" name="Нижний колонтитул 7">
            <a:extLst>
              <a:ext uri="{FF2B5EF4-FFF2-40B4-BE49-F238E27FC236}">
                <a16:creationId xmlns:a16="http://schemas.microsoft.com/office/drawing/2014/main" id="{81309D5C-CA57-C020-63C3-BA6705BC03F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270B80B-A70F-684A-5F5C-4EA54308182E}"/>
              </a:ext>
            </a:extLst>
          </p:cNvPr>
          <p:cNvSpPr>
            <a:spLocks noGrp="1"/>
          </p:cNvSpPr>
          <p:nvPr>
            <p:ph type="sldNum" sz="quarter" idx="12"/>
          </p:nvPr>
        </p:nvSpPr>
        <p:spPr/>
        <p:txBody>
          <a:bodyPr/>
          <a:lstStyle/>
          <a:p>
            <a:fld id="{7AF8474C-7ACB-45F7-AC11-72800D496CB7}" type="slidenum">
              <a:rPr lang="ru-RU" smtClean="0"/>
              <a:t>‹#›</a:t>
            </a:fld>
            <a:endParaRPr lang="ru-RU"/>
          </a:p>
        </p:txBody>
      </p:sp>
    </p:spTree>
    <p:extLst>
      <p:ext uri="{BB962C8B-B14F-4D97-AF65-F5344CB8AC3E}">
        <p14:creationId xmlns:p14="http://schemas.microsoft.com/office/powerpoint/2010/main" val="268084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6E5017-2CC1-8AE6-B507-933ACEEC465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34D90CB-8FFA-1066-630B-932A26C52E7A}"/>
              </a:ext>
            </a:extLst>
          </p:cNvPr>
          <p:cNvSpPr>
            <a:spLocks noGrp="1"/>
          </p:cNvSpPr>
          <p:nvPr>
            <p:ph type="dt" sz="half" idx="10"/>
          </p:nvPr>
        </p:nvSpPr>
        <p:spPr/>
        <p:txBody>
          <a:bodyPr/>
          <a:lstStyle/>
          <a:p>
            <a:fld id="{2AA3F205-F5F6-4009-B5C4-4238ED73B21D}" type="datetimeFigureOut">
              <a:rPr lang="ru-RU" smtClean="0"/>
              <a:t>11.01.2024</a:t>
            </a:fld>
            <a:endParaRPr lang="ru-RU"/>
          </a:p>
        </p:txBody>
      </p:sp>
      <p:sp>
        <p:nvSpPr>
          <p:cNvPr id="4" name="Нижний колонтитул 3">
            <a:extLst>
              <a:ext uri="{FF2B5EF4-FFF2-40B4-BE49-F238E27FC236}">
                <a16:creationId xmlns:a16="http://schemas.microsoft.com/office/drawing/2014/main" id="{FEF00511-A243-99EE-2F05-AC84EE5ED8B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21B4871-2F40-C193-EA36-A3C1F34FDC36}"/>
              </a:ext>
            </a:extLst>
          </p:cNvPr>
          <p:cNvSpPr>
            <a:spLocks noGrp="1"/>
          </p:cNvSpPr>
          <p:nvPr>
            <p:ph type="sldNum" sz="quarter" idx="12"/>
          </p:nvPr>
        </p:nvSpPr>
        <p:spPr/>
        <p:txBody>
          <a:bodyPr/>
          <a:lstStyle/>
          <a:p>
            <a:fld id="{7AF8474C-7ACB-45F7-AC11-72800D496CB7}" type="slidenum">
              <a:rPr lang="ru-RU" smtClean="0"/>
              <a:t>‹#›</a:t>
            </a:fld>
            <a:endParaRPr lang="ru-RU"/>
          </a:p>
        </p:txBody>
      </p:sp>
    </p:spTree>
    <p:extLst>
      <p:ext uri="{BB962C8B-B14F-4D97-AF65-F5344CB8AC3E}">
        <p14:creationId xmlns:p14="http://schemas.microsoft.com/office/powerpoint/2010/main" val="253305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99BEEAA-B94F-958A-4406-4D2A57354703}"/>
              </a:ext>
            </a:extLst>
          </p:cNvPr>
          <p:cNvSpPr>
            <a:spLocks noGrp="1"/>
          </p:cNvSpPr>
          <p:nvPr>
            <p:ph type="dt" sz="half" idx="10"/>
          </p:nvPr>
        </p:nvSpPr>
        <p:spPr/>
        <p:txBody>
          <a:bodyPr/>
          <a:lstStyle/>
          <a:p>
            <a:fld id="{2AA3F205-F5F6-4009-B5C4-4238ED73B21D}" type="datetimeFigureOut">
              <a:rPr lang="ru-RU" smtClean="0"/>
              <a:t>11.01.2024</a:t>
            </a:fld>
            <a:endParaRPr lang="ru-RU"/>
          </a:p>
        </p:txBody>
      </p:sp>
      <p:sp>
        <p:nvSpPr>
          <p:cNvPr id="3" name="Нижний колонтитул 2">
            <a:extLst>
              <a:ext uri="{FF2B5EF4-FFF2-40B4-BE49-F238E27FC236}">
                <a16:creationId xmlns:a16="http://schemas.microsoft.com/office/drawing/2014/main" id="{B9AF15EB-0603-5BB0-3A1E-5A5D417567C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E58CE43-C0E4-9DE0-82DC-49FF4B1782D1}"/>
              </a:ext>
            </a:extLst>
          </p:cNvPr>
          <p:cNvSpPr>
            <a:spLocks noGrp="1"/>
          </p:cNvSpPr>
          <p:nvPr>
            <p:ph type="sldNum" sz="quarter" idx="12"/>
          </p:nvPr>
        </p:nvSpPr>
        <p:spPr/>
        <p:txBody>
          <a:bodyPr/>
          <a:lstStyle/>
          <a:p>
            <a:fld id="{7AF8474C-7ACB-45F7-AC11-72800D496CB7}" type="slidenum">
              <a:rPr lang="ru-RU" smtClean="0"/>
              <a:t>‹#›</a:t>
            </a:fld>
            <a:endParaRPr lang="ru-RU"/>
          </a:p>
        </p:txBody>
      </p:sp>
    </p:spTree>
    <p:extLst>
      <p:ext uri="{BB962C8B-B14F-4D97-AF65-F5344CB8AC3E}">
        <p14:creationId xmlns:p14="http://schemas.microsoft.com/office/powerpoint/2010/main" val="238381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2AA308-ED60-6B5D-ED93-F11B486496C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1213F6D-46F6-5DA3-B09D-D893205A0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BC52344-F55A-FA5D-9328-CC1A4AB3C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F90C021-E292-11D6-1D6D-488F49BCDA7D}"/>
              </a:ext>
            </a:extLst>
          </p:cNvPr>
          <p:cNvSpPr>
            <a:spLocks noGrp="1"/>
          </p:cNvSpPr>
          <p:nvPr>
            <p:ph type="dt" sz="half" idx="10"/>
          </p:nvPr>
        </p:nvSpPr>
        <p:spPr/>
        <p:txBody>
          <a:bodyPr/>
          <a:lstStyle/>
          <a:p>
            <a:fld id="{2AA3F205-F5F6-4009-B5C4-4238ED73B21D}" type="datetimeFigureOut">
              <a:rPr lang="ru-RU" smtClean="0"/>
              <a:t>11.01.2024</a:t>
            </a:fld>
            <a:endParaRPr lang="ru-RU"/>
          </a:p>
        </p:txBody>
      </p:sp>
      <p:sp>
        <p:nvSpPr>
          <p:cNvPr id="6" name="Нижний колонтитул 5">
            <a:extLst>
              <a:ext uri="{FF2B5EF4-FFF2-40B4-BE49-F238E27FC236}">
                <a16:creationId xmlns:a16="http://schemas.microsoft.com/office/drawing/2014/main" id="{72ED13A3-B909-AB04-445D-51C24410148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AF07D8A-1225-9CBD-66F0-32B558913F0B}"/>
              </a:ext>
            </a:extLst>
          </p:cNvPr>
          <p:cNvSpPr>
            <a:spLocks noGrp="1"/>
          </p:cNvSpPr>
          <p:nvPr>
            <p:ph type="sldNum" sz="quarter" idx="12"/>
          </p:nvPr>
        </p:nvSpPr>
        <p:spPr/>
        <p:txBody>
          <a:bodyPr/>
          <a:lstStyle/>
          <a:p>
            <a:fld id="{7AF8474C-7ACB-45F7-AC11-72800D496CB7}" type="slidenum">
              <a:rPr lang="ru-RU" smtClean="0"/>
              <a:t>‹#›</a:t>
            </a:fld>
            <a:endParaRPr lang="ru-RU"/>
          </a:p>
        </p:txBody>
      </p:sp>
    </p:spTree>
    <p:extLst>
      <p:ext uri="{BB962C8B-B14F-4D97-AF65-F5344CB8AC3E}">
        <p14:creationId xmlns:p14="http://schemas.microsoft.com/office/powerpoint/2010/main" val="241167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F4FD1F-48F5-D11A-0383-5F75439549F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BB8DA89-A892-54AC-5A52-B69518F30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C6F0056-A40F-9F54-2AE9-4B0CA9070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28F7FEB-4930-86E3-E1B2-D13E31256A0B}"/>
              </a:ext>
            </a:extLst>
          </p:cNvPr>
          <p:cNvSpPr>
            <a:spLocks noGrp="1"/>
          </p:cNvSpPr>
          <p:nvPr>
            <p:ph type="dt" sz="half" idx="10"/>
          </p:nvPr>
        </p:nvSpPr>
        <p:spPr/>
        <p:txBody>
          <a:bodyPr/>
          <a:lstStyle/>
          <a:p>
            <a:fld id="{2AA3F205-F5F6-4009-B5C4-4238ED73B21D}" type="datetimeFigureOut">
              <a:rPr lang="ru-RU" smtClean="0"/>
              <a:t>11.01.2024</a:t>
            </a:fld>
            <a:endParaRPr lang="ru-RU"/>
          </a:p>
        </p:txBody>
      </p:sp>
      <p:sp>
        <p:nvSpPr>
          <p:cNvPr id="6" name="Нижний колонтитул 5">
            <a:extLst>
              <a:ext uri="{FF2B5EF4-FFF2-40B4-BE49-F238E27FC236}">
                <a16:creationId xmlns:a16="http://schemas.microsoft.com/office/drawing/2014/main" id="{1F16C033-5753-1EE5-0D78-5EEADE0DB7C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844E7B9-B275-B10E-7AB4-7FE82D62429B}"/>
              </a:ext>
            </a:extLst>
          </p:cNvPr>
          <p:cNvSpPr>
            <a:spLocks noGrp="1"/>
          </p:cNvSpPr>
          <p:nvPr>
            <p:ph type="sldNum" sz="quarter" idx="12"/>
          </p:nvPr>
        </p:nvSpPr>
        <p:spPr/>
        <p:txBody>
          <a:bodyPr/>
          <a:lstStyle/>
          <a:p>
            <a:fld id="{7AF8474C-7ACB-45F7-AC11-72800D496CB7}" type="slidenum">
              <a:rPr lang="ru-RU" smtClean="0"/>
              <a:t>‹#›</a:t>
            </a:fld>
            <a:endParaRPr lang="ru-RU"/>
          </a:p>
        </p:txBody>
      </p:sp>
    </p:spTree>
    <p:extLst>
      <p:ext uri="{BB962C8B-B14F-4D97-AF65-F5344CB8AC3E}">
        <p14:creationId xmlns:p14="http://schemas.microsoft.com/office/powerpoint/2010/main" val="228994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B26F34-FB24-AF2A-D65C-98A5236FA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4D73EF9-C419-9546-750F-96D6F3B9A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946D8EF-7A03-7E5A-1DE4-B74D3E98B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3F205-F5F6-4009-B5C4-4238ED73B21D}" type="datetimeFigureOut">
              <a:rPr lang="ru-RU" smtClean="0"/>
              <a:t>11.01.2024</a:t>
            </a:fld>
            <a:endParaRPr lang="ru-RU"/>
          </a:p>
        </p:txBody>
      </p:sp>
      <p:sp>
        <p:nvSpPr>
          <p:cNvPr id="5" name="Нижний колонтитул 4">
            <a:extLst>
              <a:ext uri="{FF2B5EF4-FFF2-40B4-BE49-F238E27FC236}">
                <a16:creationId xmlns:a16="http://schemas.microsoft.com/office/drawing/2014/main" id="{911514E1-02BE-3860-5BAE-6FBB47FC95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122A8AB-BE90-E8BE-B36D-CF2994C07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8474C-7ACB-45F7-AC11-72800D496CB7}" type="slidenum">
              <a:rPr lang="ru-RU" smtClean="0"/>
              <a:t>‹#›</a:t>
            </a:fld>
            <a:endParaRPr lang="ru-RU"/>
          </a:p>
        </p:txBody>
      </p:sp>
    </p:spTree>
    <p:extLst>
      <p:ext uri="{BB962C8B-B14F-4D97-AF65-F5344CB8AC3E}">
        <p14:creationId xmlns:p14="http://schemas.microsoft.com/office/powerpoint/2010/main" val="133056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15BC64F6-2886-EBEB-AA2D-7B1C7083E1D5}"/>
              </a:ext>
            </a:extLst>
          </p:cNvPr>
          <p:cNvSpPr>
            <a:spLocks noGrp="1"/>
          </p:cNvSpPr>
          <p:nvPr>
            <p:ph type="ctrTitle"/>
          </p:nvPr>
        </p:nvSpPr>
        <p:spPr>
          <a:xfrm>
            <a:off x="0" y="0"/>
            <a:ext cx="12192000" cy="3509963"/>
          </a:xfrm>
        </p:spPr>
        <p:txBody>
          <a:bodyPr>
            <a:normAutofit fontScale="90000"/>
          </a:bodyPr>
          <a:lstStyle/>
          <a:p>
            <a:pPr marL="0" marR="0" lvl="0" indent="0" defTabSz="914400" rtl="0" eaLnBrk="1" fontAlgn="auto" latinLnBrk="0" hangingPunct="1">
              <a:lnSpc>
                <a:spcPct val="107000"/>
              </a:lnSpc>
              <a:spcBef>
                <a:spcPts val="0"/>
              </a:spcBef>
              <a:spcAft>
                <a:spcPts val="0"/>
              </a:spcAft>
              <a:tabLst/>
              <a:defRPr/>
            </a:pP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a:t>
            </a:r>
            <a:r>
              <a:rPr lang="kk-KZ" sz="1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a:t>
            </a:r>
            <a:r>
              <a:rPr kumimoji="0" lang="kk-KZ"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инистрлігі</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сән</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және</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дизайн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колледжі</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Алматы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қаласы</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білім</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басқармасы</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3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Өткізілген</a:t>
            </a:r>
            <a:r>
              <a:rPr kumimoji="0" lang="ru-RU" sz="3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3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ашық</a:t>
            </a:r>
            <a:r>
              <a:rPr kumimoji="0" lang="ru-RU" sz="3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3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сабақтарға</a:t>
            </a:r>
            <a:r>
              <a:rPr kumimoji="0" lang="ru-RU" sz="3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3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талдау</a:t>
            </a:r>
            <a:r>
              <a:rPr kumimoji="0" lang="ru-RU" sz="3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3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3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І семестр </a:t>
            </a:r>
            <a:br>
              <a:rPr kumimoji="0" lang="ru-RU" sz="3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3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2023-2024 </a:t>
            </a:r>
            <a:r>
              <a:rPr kumimoji="0" lang="ru-RU" sz="3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оқу</a:t>
            </a:r>
            <a:r>
              <a:rPr kumimoji="0" lang="ru-RU" sz="3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3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жылы</a:t>
            </a:r>
            <a:endParaRPr lang="ru-RU" dirty="0">
              <a:solidFill>
                <a:srgbClr val="C00000"/>
              </a:solidFill>
            </a:endParaRPr>
          </a:p>
        </p:txBody>
      </p:sp>
      <p:sp>
        <p:nvSpPr>
          <p:cNvPr id="3" name="Подзаголовок 2">
            <a:extLst>
              <a:ext uri="{FF2B5EF4-FFF2-40B4-BE49-F238E27FC236}">
                <a16:creationId xmlns:a16="http://schemas.microsoft.com/office/drawing/2014/main" id="{32BFB75C-BAA6-0A42-45B6-8A8D5000FE6E}"/>
              </a:ext>
            </a:extLst>
          </p:cNvPr>
          <p:cNvSpPr>
            <a:spLocks noGrp="1"/>
          </p:cNvSpPr>
          <p:nvPr>
            <p:ph type="subTitle" idx="1"/>
          </p:nvPr>
        </p:nvSpPr>
        <p:spPr/>
        <p:txBody>
          <a:bodyPr/>
          <a:lstStyle/>
          <a:p>
            <a:endParaRPr lang="kk-KZ" dirty="0"/>
          </a:p>
          <a:p>
            <a:endParaRPr lang="ru-RU" dirty="0"/>
          </a:p>
          <a:p>
            <a:endParaRPr lang="ru-RU"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Алматы </a:t>
            </a:r>
            <a:r>
              <a:rPr lang="ru-RU" sz="1600" b="1" dirty="0" err="1">
                <a:latin typeface="Times New Roman" panose="02020603050405020304" pitchFamily="18" charset="0"/>
                <a:cs typeface="Times New Roman" panose="02020603050405020304" pitchFamily="18" charset="0"/>
              </a:rPr>
              <a:t>қаласы</a:t>
            </a:r>
            <a:r>
              <a:rPr lang="ru-RU" sz="1600" b="1" dirty="0">
                <a:latin typeface="Times New Roman" panose="02020603050405020304" pitchFamily="18" charset="0"/>
                <a:cs typeface="Times New Roman" panose="02020603050405020304" pitchFamily="18" charset="0"/>
              </a:rPr>
              <a:t>- 2023 </a:t>
            </a:r>
            <a:r>
              <a:rPr lang="ru-RU" sz="1600" b="1" dirty="0" err="1">
                <a:latin typeface="Times New Roman" panose="02020603050405020304" pitchFamily="18" charset="0"/>
                <a:cs typeface="Times New Roman" panose="02020603050405020304" pitchFamily="18" charset="0"/>
              </a:rPr>
              <a:t>жыл</a:t>
            </a:r>
            <a:endParaRPr lang="ru-RU" sz="16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Tree>
    <p:extLst>
      <p:ext uri="{BB962C8B-B14F-4D97-AF65-F5344CB8AC3E}">
        <p14:creationId xmlns:p14="http://schemas.microsoft.com/office/powerpoint/2010/main" val="179533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472"/>
            <a:ext cx="12192000" cy="6858000"/>
          </a:xfrm>
          <a:prstGeom prst="rect">
            <a:avLst/>
          </a:prstGeom>
        </p:spPr>
      </p:pic>
      <p:sp>
        <p:nvSpPr>
          <p:cNvPr id="5"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
        <p:nvSpPr>
          <p:cNvPr id="9" name="Прямоугольник 8"/>
          <p:cNvSpPr/>
          <p:nvPr/>
        </p:nvSpPr>
        <p:spPr>
          <a:xfrm>
            <a:off x="184828" y="0"/>
            <a:ext cx="10758476" cy="1047979"/>
          </a:xfrm>
          <a:prstGeom prst="rect">
            <a:avLst/>
          </a:prstGeom>
        </p:spPr>
        <p:txBody>
          <a:bodyPr wrap="square">
            <a:spAutoFit/>
          </a:bodyPr>
          <a:lstStyle/>
          <a:p>
            <a:pPr algn="ctr">
              <a:lnSpc>
                <a:spcPct val="115000"/>
              </a:lnSpc>
              <a:spcAft>
                <a:spcPts val="0"/>
              </a:spcAft>
            </a:pPr>
            <a:r>
              <a:rPr lang="kk-KZ" sz="2700" b="1" dirty="0">
                <a:latin typeface="Times New Roman" panose="02020603050405020304" pitchFamily="18" charset="0"/>
                <a:ea typeface="Times New Roman" panose="02020603050405020304" pitchFamily="18" charset="0"/>
              </a:rPr>
              <a:t>Н</a:t>
            </a:r>
            <a:r>
              <a:rPr lang="kk-KZ" sz="2700" b="1" dirty="0" smtClean="0">
                <a:latin typeface="Times New Roman" panose="02020603050405020304" pitchFamily="18" charset="0"/>
                <a:ea typeface="Times New Roman" panose="02020603050405020304" pitchFamily="18" charset="0"/>
              </a:rPr>
              <a:t>еделя </a:t>
            </a:r>
            <a:r>
              <a:rPr lang="kk-KZ" sz="2700" b="1" dirty="0">
                <a:latin typeface="Times New Roman" panose="02020603050405020304" pitchFamily="18" charset="0"/>
                <a:ea typeface="Times New Roman" panose="02020603050405020304" pitchFamily="18" charset="0"/>
              </a:rPr>
              <a:t>ПЦК </a:t>
            </a:r>
            <a:endParaRPr lang="ru-RU" sz="2700" b="1"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kk-KZ" sz="2700" dirty="0" smtClean="0">
                <a:latin typeface="Times New Roman" panose="02020603050405020304" pitchFamily="18" charset="0"/>
                <a:ea typeface="Times New Roman" panose="02020603050405020304" pitchFamily="18" charset="0"/>
              </a:rPr>
              <a:t> отделения </a:t>
            </a:r>
            <a:r>
              <a:rPr lang="ru-RU" sz="2700" dirty="0" smtClean="0">
                <a:latin typeface="Times New Roman" panose="02020603050405020304" pitchFamily="18" charset="0"/>
                <a:ea typeface="Times New Roman" panose="02020603050405020304" pitchFamily="18" charset="0"/>
              </a:rPr>
              <a:t>10120100 «</a:t>
            </a:r>
            <a:r>
              <a:rPr lang="kk-KZ" sz="2700" dirty="0" smtClean="0">
                <a:latin typeface="Times New Roman" panose="02020603050405020304" pitchFamily="18" charset="0"/>
                <a:ea typeface="Times New Roman" panose="02020603050405020304" pitchFamily="18" charset="0"/>
              </a:rPr>
              <a:t>Парикмахерское искусство»</a:t>
            </a:r>
            <a:r>
              <a:rPr lang="ru-RU" sz="2700" dirty="0" smtClean="0">
                <a:latin typeface="Times New Roman" panose="02020603050405020304" pitchFamily="18" charset="0"/>
                <a:ea typeface="Times New Roman" panose="02020603050405020304" pitchFamily="18" charset="0"/>
              </a:rPr>
              <a:t> </a:t>
            </a:r>
            <a:r>
              <a:rPr lang="ru-RU" sz="2700" dirty="0" smtClean="0">
                <a:effectLst/>
                <a:latin typeface="Times New Roman" panose="02020603050405020304" pitchFamily="18" charset="0"/>
                <a:ea typeface="Times New Roman" panose="02020603050405020304" pitchFamily="18" charset="0"/>
              </a:rPr>
              <a:t>с </a:t>
            </a:r>
            <a:r>
              <a:rPr lang="ru-RU" sz="2700" dirty="0" smtClean="0">
                <a:latin typeface="Times New Roman" panose="02020603050405020304" pitchFamily="18" charset="0"/>
                <a:ea typeface="Times New Roman" panose="02020603050405020304" pitchFamily="18" charset="0"/>
              </a:rPr>
              <a:t>04-09</a:t>
            </a:r>
            <a:r>
              <a:rPr lang="ru-RU" sz="2700" dirty="0" smtClean="0">
                <a:effectLst/>
                <a:latin typeface="Times New Roman" panose="02020603050405020304" pitchFamily="18" charset="0"/>
                <a:ea typeface="Times New Roman" panose="02020603050405020304" pitchFamily="18" charset="0"/>
              </a:rPr>
              <a:t>.12.2023г</a:t>
            </a:r>
            <a:endParaRPr lang="ru-RU" sz="2700" dirty="0">
              <a:effectLst/>
              <a:latin typeface="Times New Roman" panose="02020603050405020304" pitchFamily="18" charset="0"/>
              <a:ea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980305877"/>
              </p:ext>
            </p:extLst>
          </p:nvPr>
        </p:nvGraphicFramePr>
        <p:xfrm>
          <a:off x="3323492" y="998309"/>
          <a:ext cx="4332927" cy="2357940"/>
        </p:xfrm>
        <a:graphic>
          <a:graphicData uri="http://schemas.openxmlformats.org/drawingml/2006/table">
            <a:tbl>
              <a:tblPr>
                <a:tableStyleId>{5C22544A-7EE6-4342-B048-85BDC9FD1C3A}</a:tableStyleId>
              </a:tblPr>
              <a:tblGrid>
                <a:gridCol w="731576">
                  <a:extLst>
                    <a:ext uri="{9D8B030D-6E8A-4147-A177-3AD203B41FA5}">
                      <a16:colId xmlns:a16="http://schemas.microsoft.com/office/drawing/2014/main" val="684691272"/>
                    </a:ext>
                  </a:extLst>
                </a:gridCol>
                <a:gridCol w="512103">
                  <a:extLst>
                    <a:ext uri="{9D8B030D-6E8A-4147-A177-3AD203B41FA5}">
                      <a16:colId xmlns:a16="http://schemas.microsoft.com/office/drawing/2014/main" val="3782161225"/>
                    </a:ext>
                  </a:extLst>
                </a:gridCol>
                <a:gridCol w="352487">
                  <a:extLst>
                    <a:ext uri="{9D8B030D-6E8A-4147-A177-3AD203B41FA5}">
                      <a16:colId xmlns:a16="http://schemas.microsoft.com/office/drawing/2014/main" val="3732851313"/>
                    </a:ext>
                  </a:extLst>
                </a:gridCol>
                <a:gridCol w="305932">
                  <a:extLst>
                    <a:ext uri="{9D8B030D-6E8A-4147-A177-3AD203B41FA5}">
                      <a16:colId xmlns:a16="http://schemas.microsoft.com/office/drawing/2014/main" val="2972787430"/>
                    </a:ext>
                  </a:extLst>
                </a:gridCol>
                <a:gridCol w="302607">
                  <a:extLst>
                    <a:ext uri="{9D8B030D-6E8A-4147-A177-3AD203B41FA5}">
                      <a16:colId xmlns:a16="http://schemas.microsoft.com/office/drawing/2014/main" val="2619683461"/>
                    </a:ext>
                  </a:extLst>
                </a:gridCol>
                <a:gridCol w="631816">
                  <a:extLst>
                    <a:ext uri="{9D8B030D-6E8A-4147-A177-3AD203B41FA5}">
                      <a16:colId xmlns:a16="http://schemas.microsoft.com/office/drawing/2014/main" val="2735804874"/>
                    </a:ext>
                  </a:extLst>
                </a:gridCol>
                <a:gridCol w="382414">
                  <a:extLst>
                    <a:ext uri="{9D8B030D-6E8A-4147-A177-3AD203B41FA5}">
                      <a16:colId xmlns:a16="http://schemas.microsoft.com/office/drawing/2014/main" val="1739693503"/>
                    </a:ext>
                  </a:extLst>
                </a:gridCol>
                <a:gridCol w="465548">
                  <a:extLst>
                    <a:ext uri="{9D8B030D-6E8A-4147-A177-3AD203B41FA5}">
                      <a16:colId xmlns:a16="http://schemas.microsoft.com/office/drawing/2014/main" val="439523009"/>
                    </a:ext>
                  </a:extLst>
                </a:gridCol>
                <a:gridCol w="342512">
                  <a:extLst>
                    <a:ext uri="{9D8B030D-6E8A-4147-A177-3AD203B41FA5}">
                      <a16:colId xmlns:a16="http://schemas.microsoft.com/office/drawing/2014/main" val="1646216199"/>
                    </a:ext>
                  </a:extLst>
                </a:gridCol>
                <a:gridCol w="305932">
                  <a:extLst>
                    <a:ext uri="{9D8B030D-6E8A-4147-A177-3AD203B41FA5}">
                      <a16:colId xmlns:a16="http://schemas.microsoft.com/office/drawing/2014/main" val="4270841406"/>
                    </a:ext>
                  </a:extLst>
                </a:gridCol>
              </a:tblGrid>
              <a:tr h="731184">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latin typeface="Times New Roman" panose="02020603050405020304" pitchFamily="18" charset="0"/>
                          <a:cs typeface="Times New Roman" panose="02020603050405020304" pitchFamily="18" charset="0"/>
                        </a:rPr>
                        <a:t>Общее количество</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высшая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первая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вторая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педагог-исследователь</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педагог-эксперт</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педагог-модератор</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a:effectLst/>
                          <a:latin typeface="Times New Roman" panose="02020603050405020304" pitchFamily="18" charset="0"/>
                          <a:cs typeface="Times New Roman" panose="02020603050405020304" pitchFamily="18" charset="0"/>
                        </a:rPr>
                        <a:t>педагог</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без категории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86431865"/>
                  </a:ext>
                </a:extLst>
              </a:tr>
              <a:tr h="429797">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Преподаватели спец дисциплин</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71359678"/>
                  </a:ext>
                </a:extLst>
              </a:tr>
              <a:tr h="308160">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100</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25</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50</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25</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812054754"/>
                  </a:ext>
                </a:extLst>
              </a:tr>
              <a:tr h="271816">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Мастера п/о</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634002527"/>
                  </a:ext>
                </a:extLst>
              </a:tr>
              <a:tr h="288976">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100</a:t>
                      </a:r>
                      <a:r>
                        <a:rPr kumimoji="0" 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23</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23</a:t>
                      </a: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8</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8</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15</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23</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extLst>
                  <a:ext uri="{0D108BD9-81ED-4DB2-BD59-A6C34878D82A}">
                    <a16:rowId xmlns:a16="http://schemas.microsoft.com/office/drawing/2014/main" val="2297104128"/>
                  </a:ext>
                </a:extLst>
              </a:tr>
            </a:tbl>
          </a:graphicData>
        </a:graphic>
      </p:graphicFrame>
      <p:pic>
        <p:nvPicPr>
          <p:cNvPr id="11" name="Рисунок 10"/>
          <p:cNvPicPr>
            <a:picLocks noChangeAspect="1"/>
          </p:cNvPicPr>
          <p:nvPr/>
        </p:nvPicPr>
        <p:blipFill rotWithShape="1">
          <a:blip r:embed="rId4" cstate="hqprint">
            <a:extLst>
              <a:ext uri="{28A0092B-C50C-407E-A947-70E740481C1C}">
                <a14:useLocalDpi xmlns:a14="http://schemas.microsoft.com/office/drawing/2010/main" val="0"/>
              </a:ext>
            </a:extLst>
          </a:blip>
          <a:srcRect l="6028" t="2051" r="6149" b="7179"/>
          <a:stretch/>
        </p:blipFill>
        <p:spPr>
          <a:xfrm>
            <a:off x="184829" y="1047979"/>
            <a:ext cx="3021622" cy="4360381"/>
          </a:xfrm>
          <a:prstGeom prst="rect">
            <a:avLst/>
          </a:prstGeom>
        </p:spPr>
      </p:pic>
      <p:pic>
        <p:nvPicPr>
          <p:cNvPr id="12" name="Рисунок 11"/>
          <p:cNvPicPr>
            <a:picLocks noChangeAspect="1"/>
          </p:cNvPicPr>
          <p:nvPr/>
        </p:nvPicPr>
        <p:blipFill rotWithShape="1">
          <a:blip r:embed="rId5" cstate="hqprint">
            <a:extLst>
              <a:ext uri="{28A0092B-C50C-407E-A947-70E740481C1C}">
                <a14:useLocalDpi xmlns:a14="http://schemas.microsoft.com/office/drawing/2010/main" val="0"/>
              </a:ext>
            </a:extLst>
          </a:blip>
          <a:srcRect l="3391" t="2179" r="3343" b="66222"/>
          <a:stretch/>
        </p:blipFill>
        <p:spPr>
          <a:xfrm>
            <a:off x="184827" y="5161343"/>
            <a:ext cx="3021623" cy="1468573"/>
          </a:xfrm>
          <a:prstGeom prst="rect">
            <a:avLst/>
          </a:prstGeom>
        </p:spPr>
      </p:pic>
      <p:graphicFrame>
        <p:nvGraphicFramePr>
          <p:cNvPr id="13" name="Диаграмма 12"/>
          <p:cNvGraphicFramePr>
            <a:graphicFrameLocks/>
          </p:cNvGraphicFramePr>
          <p:nvPr>
            <p:extLst>
              <p:ext uri="{D42A27DB-BD31-4B8C-83A1-F6EECF244321}">
                <p14:modId xmlns:p14="http://schemas.microsoft.com/office/powerpoint/2010/main" val="3032269739"/>
              </p:ext>
            </p:extLst>
          </p:nvPr>
        </p:nvGraphicFramePr>
        <p:xfrm>
          <a:off x="3127224" y="3298528"/>
          <a:ext cx="4697930" cy="28033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140020704"/>
              </p:ext>
            </p:extLst>
          </p:nvPr>
        </p:nvGraphicFramePr>
        <p:xfrm>
          <a:off x="8107884" y="1187907"/>
          <a:ext cx="3625362" cy="1289679"/>
        </p:xfrm>
        <a:graphic>
          <a:graphicData uri="http://schemas.openxmlformats.org/drawingml/2006/table">
            <a:tbl>
              <a:tblPr>
                <a:tableStyleId>{5C22544A-7EE6-4342-B048-85BDC9FD1C3A}</a:tableStyleId>
              </a:tblPr>
              <a:tblGrid>
                <a:gridCol w="881999">
                  <a:extLst>
                    <a:ext uri="{9D8B030D-6E8A-4147-A177-3AD203B41FA5}">
                      <a16:colId xmlns:a16="http://schemas.microsoft.com/office/drawing/2014/main" val="3782161225"/>
                    </a:ext>
                  </a:extLst>
                </a:gridCol>
                <a:gridCol w="607091">
                  <a:extLst>
                    <a:ext uri="{9D8B030D-6E8A-4147-A177-3AD203B41FA5}">
                      <a16:colId xmlns:a16="http://schemas.microsoft.com/office/drawing/2014/main" val="3732851313"/>
                    </a:ext>
                  </a:extLst>
                </a:gridCol>
                <a:gridCol w="526909">
                  <a:extLst>
                    <a:ext uri="{9D8B030D-6E8A-4147-A177-3AD203B41FA5}">
                      <a16:colId xmlns:a16="http://schemas.microsoft.com/office/drawing/2014/main" val="2972787430"/>
                    </a:ext>
                  </a:extLst>
                </a:gridCol>
                <a:gridCol w="521181">
                  <a:extLst>
                    <a:ext uri="{9D8B030D-6E8A-4147-A177-3AD203B41FA5}">
                      <a16:colId xmlns:a16="http://schemas.microsoft.com/office/drawing/2014/main" val="2619683461"/>
                    </a:ext>
                  </a:extLst>
                </a:gridCol>
                <a:gridCol w="1088182">
                  <a:extLst>
                    <a:ext uri="{9D8B030D-6E8A-4147-A177-3AD203B41FA5}">
                      <a16:colId xmlns:a16="http://schemas.microsoft.com/office/drawing/2014/main" val="2735804874"/>
                    </a:ext>
                  </a:extLst>
                </a:gridCol>
              </a:tblGrid>
              <a:tr h="592787">
                <a:tc>
                  <a:txBody>
                    <a:bodyPr/>
                    <a:lstStyle/>
                    <a:p>
                      <a:pPr algn="ctr" fontAlgn="b"/>
                      <a:r>
                        <a:rPr lang="ru-RU" sz="1200" u="none" strike="noStrike" dirty="0" smtClean="0">
                          <a:effectLst/>
                          <a:latin typeface="Times New Roman" panose="02020603050405020304" pitchFamily="18" charset="0"/>
                          <a:cs typeface="Times New Roman" panose="02020603050405020304" pitchFamily="18" charset="0"/>
                        </a:rPr>
                        <a:t>Общее количество</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Открытые уроки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Мастер классы</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Круглые столы</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Внекл меропр</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86431865"/>
                  </a:ext>
                </a:extLst>
              </a:tr>
              <a:tr h="348446">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71359678"/>
                  </a:ext>
                </a:extLst>
              </a:tr>
              <a:tr h="348446">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100</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43</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29</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14</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14</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22444134"/>
                  </a:ext>
                </a:extLst>
              </a:tr>
            </a:tbl>
          </a:graphicData>
        </a:graphic>
      </p:graphicFrame>
      <p:graphicFrame>
        <p:nvGraphicFramePr>
          <p:cNvPr id="16" name="Диаграмма 15"/>
          <p:cNvGraphicFramePr>
            <a:graphicFrameLocks/>
          </p:cNvGraphicFramePr>
          <p:nvPr>
            <p:extLst>
              <p:ext uri="{D42A27DB-BD31-4B8C-83A1-F6EECF244321}">
                <p14:modId xmlns:p14="http://schemas.microsoft.com/office/powerpoint/2010/main" val="2455905322"/>
              </p:ext>
            </p:extLst>
          </p:nvPr>
        </p:nvGraphicFramePr>
        <p:xfrm>
          <a:off x="7656419" y="2418143"/>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8304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15BC64F6-2886-EBEB-AA2D-7B1C7083E1D5}"/>
              </a:ext>
            </a:extLst>
          </p:cNvPr>
          <p:cNvSpPr>
            <a:spLocks noGrp="1"/>
          </p:cNvSpPr>
          <p:nvPr>
            <p:ph type="ctrTitle"/>
          </p:nvPr>
        </p:nvSpPr>
        <p:spPr>
          <a:xfrm>
            <a:off x="0" y="1"/>
            <a:ext cx="12192000" cy="2936630"/>
          </a:xfrm>
        </p:spPr>
        <p:txBody>
          <a:bodyPr>
            <a:normAutofit fontScale="90000"/>
          </a:bodyPr>
          <a:lstStyle/>
          <a:p>
            <a:pPr marL="0" marR="0" lvl="0" indent="0" defTabSz="914400" rtl="0" eaLnBrk="1" fontAlgn="auto" latinLnBrk="0" hangingPunct="1">
              <a:lnSpc>
                <a:spcPct val="107000"/>
              </a:lnSpc>
              <a:spcBef>
                <a:spcPts val="0"/>
              </a:spcBef>
              <a:spcAft>
                <a:spcPts val="0"/>
              </a:spcAft>
              <a:tabLst/>
              <a:defRPr/>
            </a:pPr>
            <a:r>
              <a:rPr kumimoji="0" lang="kk-KZ"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kumimoji="0" lang="ru-RU" sz="13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сән</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3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және</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дизайн </a:t>
            </a:r>
            <a:r>
              <a:rPr kumimoji="0" lang="ru-RU" sz="13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колледжі</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Алматы </a:t>
            </a:r>
            <a:r>
              <a:rPr kumimoji="0" lang="ru-RU" sz="13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қаласы</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3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білім</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3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басқармасы</a:t>
            </a:r>
            <a:r>
              <a:rPr kumimoji="0" lang="kk-KZ"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Пәндік- циклдік </a:t>
            </a:r>
            <a:r>
              <a:rPr kumimoji="0" lang="kk-KZ"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комиссия</a:t>
            </a:r>
            <a:r>
              <a:rPr kumimoji="0" lang="kk-KZ" sz="16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«Шаштараз өнері» </a:t>
            </a:r>
            <a:br>
              <a:rPr kumimoji="0" lang="kk-KZ" sz="1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Өндірістік оқыту </a:t>
            </a:r>
            <a:r>
              <a:rPr kumimoji="0" lang="kk-KZ" sz="16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шебері</a:t>
            </a:r>
            <a:r>
              <a:rPr kumimoji="0" lang="kk-KZ" sz="16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kk-KZ" sz="16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Сариева </a:t>
            </a:r>
            <a:r>
              <a:rPr kumimoji="0" lang="kk-KZ" sz="1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Екатерина Игоревна</a:t>
            </a:r>
            <a:br>
              <a:rPr kumimoji="0" lang="kk-KZ" sz="1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3" name="Подзаголовок 2">
            <a:extLst>
              <a:ext uri="{FF2B5EF4-FFF2-40B4-BE49-F238E27FC236}">
                <a16:creationId xmlns:a16="http://schemas.microsoft.com/office/drawing/2014/main" id="{32BFB75C-BAA6-0A42-45B6-8A8D5000FE6E}"/>
              </a:ext>
            </a:extLst>
          </p:cNvPr>
          <p:cNvSpPr>
            <a:spLocks noGrp="1"/>
          </p:cNvSpPr>
          <p:nvPr>
            <p:ph type="subTitle" idx="1"/>
          </p:nvPr>
        </p:nvSpPr>
        <p:spPr/>
        <p:txBody>
          <a:bodyPr/>
          <a:lstStyle/>
          <a:p>
            <a:endParaRPr lang="kk-KZ" dirty="0"/>
          </a:p>
          <a:p>
            <a:endParaRPr lang="ru-RU" dirty="0"/>
          </a:p>
          <a:p>
            <a:endParaRPr lang="ru-RU" sz="16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
        <p:nvSpPr>
          <p:cNvPr id="4" name="Прямоугольник 3"/>
          <p:cNvSpPr/>
          <p:nvPr/>
        </p:nvSpPr>
        <p:spPr>
          <a:xfrm>
            <a:off x="274027" y="1170330"/>
            <a:ext cx="11643946" cy="4278094"/>
          </a:xfrm>
          <a:prstGeom prst="rect">
            <a:avLst/>
          </a:prstGeom>
        </p:spPr>
        <p:txBody>
          <a:bodyPr wrap="square">
            <a:spAutoFit/>
          </a:bodyPr>
          <a:lstStyle/>
          <a:p>
            <a:r>
              <a:rPr lang="kk-KZ" sz="1600" dirty="0">
                <a:latin typeface="Times New Roman" panose="02020603050405020304" pitchFamily="18" charset="0"/>
                <a:cs typeface="Times New Roman" panose="02020603050405020304" pitchFamily="18" charset="0"/>
              </a:rPr>
              <a:t>Стаж работы– </a:t>
            </a:r>
            <a:r>
              <a:rPr lang="kk-KZ" sz="1600" dirty="0" smtClean="0">
                <a:latin typeface="Times New Roman" panose="02020603050405020304" pitchFamily="18" charset="0"/>
                <a:cs typeface="Times New Roman" panose="02020603050405020304" pitchFamily="18" charset="0"/>
              </a:rPr>
              <a:t>3 года 7 месяцев, </a:t>
            </a:r>
            <a:r>
              <a:rPr lang="kk-KZ" sz="1600" dirty="0">
                <a:latin typeface="Times New Roman" panose="02020603050405020304" pitchFamily="18" charset="0"/>
                <a:cs typeface="Times New Roman" panose="02020603050405020304" pitchFamily="18" charset="0"/>
              </a:rPr>
              <a:t>педагог</a:t>
            </a:r>
            <a:endParaRPr lang="kk-KZ" sz="1600" i="1" dirty="0">
              <a:latin typeface="Times New Roman" panose="02020603050405020304" pitchFamily="18" charset="0"/>
              <a:cs typeface="Times New Roman" panose="02020603050405020304" pitchFamily="18" charset="0"/>
            </a:endParaRPr>
          </a:p>
          <a:p>
            <a:r>
              <a:rPr lang="kk-KZ" sz="1600" i="1" dirty="0">
                <a:latin typeface="Times New Roman" panose="02020603050405020304" pitchFamily="18" charset="0"/>
                <a:cs typeface="Times New Roman" panose="02020603050405020304" pitchFamily="18" charset="0"/>
              </a:rPr>
              <a:t>Дата посещения</a:t>
            </a:r>
            <a:r>
              <a:rPr lang="kk-KZ"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05.12.2023г </a:t>
            </a:r>
            <a:endParaRPr lang="kk-KZ" sz="1600" dirty="0">
              <a:latin typeface="Times New Roman" panose="02020603050405020304" pitchFamily="18" charset="0"/>
              <a:cs typeface="Times New Roman" panose="02020603050405020304" pitchFamily="18" charset="0"/>
            </a:endParaRPr>
          </a:p>
          <a:p>
            <a:r>
              <a:rPr lang="kk-KZ" sz="1600" i="1" dirty="0">
                <a:latin typeface="Times New Roman" panose="02020603050405020304" pitchFamily="18" charset="0"/>
                <a:cs typeface="Times New Roman" panose="02020603050405020304" pitchFamily="18" charset="0"/>
              </a:rPr>
              <a:t>Курс</a:t>
            </a:r>
            <a:r>
              <a:rPr lang="kk-KZ" sz="1600" dirty="0">
                <a:latin typeface="Times New Roman" panose="02020603050405020304" pitchFamily="18" charset="0"/>
                <a:cs typeface="Times New Roman" panose="02020603050405020304" pitchFamily="18" charset="0"/>
              </a:rPr>
              <a:t>: 1</a:t>
            </a:r>
          </a:p>
          <a:p>
            <a:r>
              <a:rPr lang="kk-KZ" sz="1600" i="1" dirty="0">
                <a:latin typeface="Times New Roman" panose="02020603050405020304" pitchFamily="18" charset="0"/>
                <a:cs typeface="Times New Roman" panose="02020603050405020304" pitchFamily="18" charset="0"/>
              </a:rPr>
              <a:t>Форма проведения: мастер класс</a:t>
            </a:r>
            <a:endParaRPr lang="kk-KZ" sz="1600" dirty="0">
              <a:latin typeface="Times New Roman" panose="02020603050405020304" pitchFamily="18" charset="0"/>
              <a:cs typeface="Times New Roman" panose="02020603050405020304" pitchFamily="18" charset="0"/>
            </a:endParaRPr>
          </a:p>
          <a:p>
            <a:r>
              <a:rPr lang="kk-KZ" sz="1600" i="1" dirty="0">
                <a:latin typeface="Times New Roman" panose="02020603050405020304" pitchFamily="18" charset="0"/>
                <a:cs typeface="Times New Roman" panose="02020603050405020304" pitchFamily="18" charset="0"/>
              </a:rPr>
              <a:t>Тема</a:t>
            </a:r>
            <a:r>
              <a:rPr lang="kk-KZ" sz="1600" dirty="0">
                <a:latin typeface="Times New Roman" panose="02020603050405020304" pitchFamily="18" charset="0"/>
                <a:cs typeface="Times New Roman" panose="02020603050405020304" pitchFamily="18" charset="0"/>
              </a:rPr>
              <a:t>: </a:t>
            </a:r>
            <a:r>
              <a:rPr lang="kk-KZ" sz="1600" b="1" dirty="0">
                <a:latin typeface="Times New Roman" panose="02020603050405020304" pitchFamily="18" charset="0"/>
                <a:cs typeface="Times New Roman" panose="02020603050405020304" pitchFamily="18" charset="0"/>
              </a:rPr>
              <a:t>Выполнение </a:t>
            </a:r>
            <a:r>
              <a:rPr lang="kk-KZ" sz="1600" b="1" dirty="0" smtClean="0">
                <a:latin typeface="Times New Roman" panose="02020603050405020304" pitchFamily="18" charset="0"/>
                <a:cs typeface="Times New Roman" panose="02020603050405020304" pitchFamily="18" charset="0"/>
              </a:rPr>
              <a:t>женской стрижки </a:t>
            </a:r>
            <a:r>
              <a:rPr lang="kk-KZ" sz="1600" b="1" dirty="0">
                <a:latin typeface="Times New Roman" panose="02020603050405020304" pitchFamily="18" charset="0"/>
                <a:cs typeface="Times New Roman" panose="02020603050405020304" pitchFamily="18" charset="0"/>
              </a:rPr>
              <a:t>Шегги</a:t>
            </a:r>
            <a:endParaRPr lang="kk-KZ" sz="1600" b="1" u="sng"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Рабочее </a:t>
            </a:r>
            <a:r>
              <a:rPr lang="ru-RU" sz="1600" dirty="0">
                <a:latin typeface="Times New Roman" panose="02020603050405020304" pitchFamily="18" charset="0"/>
                <a:cs typeface="Times New Roman" panose="02020603050405020304" pitchFamily="18" charset="0"/>
              </a:rPr>
              <a:t>место </a:t>
            </a:r>
            <a:r>
              <a:rPr lang="ru-RU" sz="1600" dirty="0" smtClean="0">
                <a:latin typeface="Times New Roman" panose="02020603050405020304" pitchFamily="18" charset="0"/>
                <a:cs typeface="Times New Roman" panose="02020603050405020304" pitchFamily="18" charset="0"/>
              </a:rPr>
              <a:t>было оснащено необходимыми оборудованиями </a:t>
            </a:r>
            <a:r>
              <a:rPr lang="ru-RU" sz="1600" dirty="0">
                <a:latin typeface="Times New Roman" panose="02020603050405020304" pitchFamily="18" charset="0"/>
                <a:cs typeface="Times New Roman" panose="02020603050405020304" pitchFamily="18" charset="0"/>
              </a:rPr>
              <a:t>для занятий. Мастер </a:t>
            </a:r>
            <a:r>
              <a:rPr lang="ru-RU" sz="1600" dirty="0" smtClean="0">
                <a:latin typeface="Times New Roman" panose="02020603050405020304" pitchFamily="18" charset="0"/>
                <a:cs typeface="Times New Roman" panose="02020603050405020304" pitchFamily="18" charset="0"/>
              </a:rPr>
              <a:t>класс был начат вовремя. </a:t>
            </a:r>
            <a:r>
              <a:rPr lang="kk-KZ" sz="1600" dirty="0" smtClean="0">
                <a:latin typeface="Times New Roman" panose="02020603050405020304" pitchFamily="18" charset="0"/>
                <a:cs typeface="Times New Roman" panose="02020603050405020304" pitchFamily="18" charset="0"/>
              </a:rPr>
              <a:t>Краткая </a:t>
            </a:r>
            <a:r>
              <a:rPr lang="kk-KZ" sz="1600" dirty="0">
                <a:latin typeface="Times New Roman" panose="02020603050405020304" pitchFamily="18" charset="0"/>
                <a:cs typeface="Times New Roman" panose="02020603050405020304" pitchFamily="18" charset="0"/>
              </a:rPr>
              <a:t>информация о самом мастере. Знакомство с презентацией о стрижках. Рассказ о стрижках и о стрижке Шегги. В практической части мастер, показывая свою работу, объясняла этапы выполнения стрижки. Показ техники выполнения прически. </a:t>
            </a:r>
            <a:r>
              <a:rPr lang="ru-RU" sz="1600" dirty="0">
                <a:latin typeface="Times New Roman" panose="02020603050405020304" pitchFamily="18" charset="0"/>
                <a:cs typeface="Times New Roman" panose="02020603050405020304" pitchFamily="18" charset="0"/>
              </a:rPr>
              <a:t>В ходе демонстрации техники выполнения прически было отмечено, что необходимо работать над инструкцией, показывая схемы, образцы готовой </a:t>
            </a:r>
            <a:r>
              <a:rPr lang="ru-RU" sz="1600" dirty="0" smtClean="0">
                <a:latin typeface="Times New Roman" panose="02020603050405020304" pitchFamily="18" charset="0"/>
                <a:cs typeface="Times New Roman" panose="02020603050405020304" pitchFamily="18" charset="0"/>
              </a:rPr>
              <a:t>продукции. </a:t>
            </a:r>
            <a:r>
              <a:rPr lang="ru-RU" sz="1600" dirty="0">
                <a:latin typeface="Times New Roman" panose="02020603050405020304" pitchFamily="18" charset="0"/>
                <a:cs typeface="Times New Roman" panose="02020603050405020304" pitchFamily="18" charset="0"/>
              </a:rPr>
              <a:t>Этапы выполнения стрижки последовательны. </a:t>
            </a:r>
            <a:r>
              <a:rPr lang="kk-KZ" sz="1600" dirty="0">
                <a:latin typeface="Times New Roman" panose="02020603050405020304" pitchFamily="18" charset="0"/>
                <a:cs typeface="Times New Roman" panose="02020603050405020304" pitchFamily="18" charset="0"/>
              </a:rPr>
              <a:t>При выполнений стрижки мастер акцентирует внимание студентов на правильность деления волос, выполнения техники в соответствии со структурой и состоянием волос, выполнять подготовительные и заключительные работы. </a:t>
            </a:r>
            <a:r>
              <a:rPr lang="kk-KZ" sz="1600" dirty="0" smtClean="0">
                <a:latin typeface="Times New Roman" panose="02020603050405020304" pitchFamily="18" charset="0"/>
                <a:cs typeface="Times New Roman" panose="02020603050405020304" pitchFamily="18" charset="0"/>
              </a:rPr>
              <a:t>В процессе работы велась беседа, </a:t>
            </a:r>
            <a:r>
              <a:rPr lang="ru-RU" sz="1600" dirty="0">
                <a:latin typeface="Times New Roman" panose="02020603050405020304" pitchFamily="18" charset="0"/>
                <a:cs typeface="Times New Roman" panose="02020603050405020304" pitchFamily="18" charset="0"/>
              </a:rPr>
              <a:t>на какие темы можно вести </a:t>
            </a:r>
            <a:r>
              <a:rPr lang="ru-RU" sz="1600" dirty="0" smtClean="0">
                <a:latin typeface="Times New Roman" panose="02020603050405020304" pitchFamily="18" charset="0"/>
                <a:cs typeface="Times New Roman" panose="02020603050405020304" pitchFamily="18" charset="0"/>
              </a:rPr>
              <a:t>обсуждение </a:t>
            </a:r>
            <a:r>
              <a:rPr lang="ru-RU" sz="1600" dirty="0">
                <a:latin typeface="Times New Roman" panose="02020603050405020304" pitchFamily="18" charset="0"/>
                <a:cs typeface="Times New Roman" panose="02020603050405020304" pitchFamily="18" charset="0"/>
              </a:rPr>
              <a:t>с </a:t>
            </a:r>
            <a:r>
              <a:rPr lang="ru-RU" sz="1600" dirty="0" smtClean="0">
                <a:latin typeface="Times New Roman" panose="02020603050405020304" pitchFamily="18" charset="0"/>
                <a:cs typeface="Times New Roman" panose="02020603050405020304" pitchFamily="18" charset="0"/>
              </a:rPr>
              <a:t>клиентами. </a:t>
            </a:r>
            <a:r>
              <a:rPr lang="kk-KZ" sz="1600" dirty="0" smtClean="0">
                <a:latin typeface="Times New Roman" panose="02020603050405020304" pitchFamily="18" charset="0"/>
                <a:cs typeface="Times New Roman" panose="02020603050405020304" pitchFamily="18" charset="0"/>
              </a:rPr>
              <a:t>Студенты </a:t>
            </a:r>
            <a:r>
              <a:rPr lang="kk-KZ" sz="1600" dirty="0">
                <a:latin typeface="Times New Roman" panose="02020603050405020304" pitchFamily="18" charset="0"/>
                <a:cs typeface="Times New Roman" panose="02020603050405020304" pitchFamily="18" charset="0"/>
              </a:rPr>
              <a:t>свободно задавали интересующие </a:t>
            </a:r>
            <a:r>
              <a:rPr lang="kk-KZ" sz="1600" dirty="0" smtClean="0">
                <a:latin typeface="Times New Roman" panose="02020603050405020304" pitchFamily="18" charset="0"/>
                <a:cs typeface="Times New Roman" panose="02020603050405020304" pitchFamily="18" charset="0"/>
              </a:rPr>
              <a:t>их вопросы</a:t>
            </a:r>
            <a:r>
              <a:rPr lang="kk-KZ"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Внешний вид педагога является примером для студентов, имеет развитую культуру речи, позволяет студентам свободно выражать свои </a:t>
            </a:r>
            <a:r>
              <a:rPr lang="ru-RU" sz="1600" dirty="0" smtClean="0">
                <a:latin typeface="Times New Roman" panose="02020603050405020304" pitchFamily="18" charset="0"/>
                <a:cs typeface="Times New Roman" panose="02020603050405020304" pitchFamily="18" charset="0"/>
              </a:rPr>
              <a:t>мысли.</a:t>
            </a:r>
            <a:r>
              <a:rPr lang="kk-KZ"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Доброжелательное </a:t>
            </a:r>
            <a:r>
              <a:rPr lang="ru-RU" sz="1600" dirty="0">
                <a:latin typeface="Times New Roman" panose="02020603050405020304" pitchFamily="18" charset="0"/>
                <a:cs typeface="Times New Roman" panose="02020603050405020304" pitchFamily="18" charset="0"/>
              </a:rPr>
              <a:t>отношение </a:t>
            </a:r>
            <a:r>
              <a:rPr lang="kk-KZ" sz="1600" dirty="0">
                <a:latin typeface="Times New Roman" panose="02020603050405020304" pitchFamily="18" charset="0"/>
                <a:cs typeface="Times New Roman" panose="02020603050405020304" pitchFamily="18" charset="0"/>
              </a:rPr>
              <a:t>педагога</a:t>
            </a:r>
            <a:r>
              <a:rPr lang="ru-RU" sz="1600" dirty="0">
                <a:latin typeface="Times New Roman" panose="02020603050405020304" pitchFamily="18" charset="0"/>
                <a:cs typeface="Times New Roman" panose="02020603050405020304" pitchFamily="18" charset="0"/>
              </a:rPr>
              <a:t> к </a:t>
            </a:r>
            <a:r>
              <a:rPr lang="kk-KZ" sz="1600" dirty="0">
                <a:latin typeface="Times New Roman" panose="02020603050405020304" pitchFamily="18" charset="0"/>
                <a:cs typeface="Times New Roman" panose="02020603050405020304" pitchFamily="18" charset="0"/>
              </a:rPr>
              <a:t>студентам</a:t>
            </a:r>
            <a:r>
              <a:rPr lang="ru-RU" sz="1600" dirty="0">
                <a:latin typeface="Times New Roman" panose="02020603050405020304" pitchFamily="18" charset="0"/>
                <a:cs typeface="Times New Roman" panose="02020603050405020304" pitchFamily="18" charset="0"/>
              </a:rPr>
              <a:t> способствовало созданию комфортного психологического климата на мастер классе. </a:t>
            </a:r>
            <a:endParaRPr lang="ru-RU" sz="1600" dirty="0" smtClean="0">
              <a:latin typeface="Times New Roman" panose="02020603050405020304" pitchFamily="18" charset="0"/>
              <a:cs typeface="Times New Roman" panose="02020603050405020304" pitchFamily="18" charset="0"/>
            </a:endParaRPr>
          </a:p>
          <a:p>
            <a:pPr algn="just"/>
            <a:endParaRPr lang="kk-KZ" sz="1600" dirty="0" smtClean="0">
              <a:latin typeface="Times New Roman" panose="02020603050405020304" pitchFamily="18" charset="0"/>
              <a:cs typeface="Times New Roman" panose="02020603050405020304" pitchFamily="18" charset="0"/>
            </a:endParaRPr>
          </a:p>
          <a:p>
            <a:pPr algn="just"/>
            <a:endParaRPr lang="ru-RU"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976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15BC64F6-2886-EBEB-AA2D-7B1C7083E1D5}"/>
              </a:ext>
            </a:extLst>
          </p:cNvPr>
          <p:cNvSpPr txBox="1">
            <a:spLocks/>
          </p:cNvSpPr>
          <p:nvPr/>
        </p:nvSpPr>
        <p:spPr>
          <a:xfrm>
            <a:off x="1057347" y="256845"/>
            <a:ext cx="10231315" cy="163307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defRPr/>
            </a:pP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сән</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дизайн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колледжі</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қаласы</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білім</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басқармасы</a:t>
            </a:r>
            <a:r>
              <a:rPr lang="kk-KZ" sz="5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5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Пәндік- циклдік комиссия - </a:t>
            </a:r>
            <a:r>
              <a:rPr lang="kk-KZ" sz="5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«Шаштараз өнері» </a:t>
            </a:r>
            <a:br>
              <a:rPr lang="kk-KZ" sz="5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Өндірістік оқыту шебері - Сариева Екатерина Игоревна</a:t>
            </a:r>
            <a:br>
              <a:rPr lang="kk-KZ" sz="5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Мастер-класс - «Выполнение женской стрижки Шегги»</a:t>
            </a:r>
            <a:r>
              <a:rPr lang="kk-KZ" sz="5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5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5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5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6"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pic>
        <p:nvPicPr>
          <p:cNvPr id="8" name="Рисунок 7">
            <a:extLst>
              <a:ext uri="{FF2B5EF4-FFF2-40B4-BE49-F238E27FC236}">
                <a16:creationId xmlns:a16="http://schemas.microsoft.com/office/drawing/2014/main" id="{A4F2E499-B7DF-9585-E0EA-9AC519683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0" y="1976205"/>
            <a:ext cx="3767445" cy="2802195"/>
          </a:xfrm>
          <a:prstGeom prst="rect">
            <a:avLst/>
          </a:prstGeom>
          <a:ln>
            <a:noFill/>
          </a:ln>
          <a:effectLst>
            <a:softEdge rad="112500"/>
          </a:effectLst>
        </p:spPr>
      </p:pic>
      <p:pic>
        <p:nvPicPr>
          <p:cNvPr id="9" name="Рисунок 8">
            <a:extLst>
              <a:ext uri="{FF2B5EF4-FFF2-40B4-BE49-F238E27FC236}">
                <a16:creationId xmlns:a16="http://schemas.microsoft.com/office/drawing/2014/main" id="{91F09D8D-06F3-2A2B-A1F1-E19FFD50D7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4619" y="1976205"/>
            <a:ext cx="3651147" cy="3024750"/>
          </a:xfrm>
          <a:prstGeom prst="rect">
            <a:avLst/>
          </a:prstGeom>
          <a:ln>
            <a:noFill/>
          </a:ln>
          <a:effectLst>
            <a:softEdge rad="112500"/>
          </a:effectLst>
        </p:spPr>
      </p:pic>
      <p:pic>
        <p:nvPicPr>
          <p:cNvPr id="10" name="Рисунок 9">
            <a:extLst>
              <a:ext uri="{FF2B5EF4-FFF2-40B4-BE49-F238E27FC236}">
                <a16:creationId xmlns:a16="http://schemas.microsoft.com/office/drawing/2014/main" id="{9BA57C57-8DD8-8325-D380-6A9170A7E3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9754" y="1889920"/>
            <a:ext cx="3857625" cy="3244645"/>
          </a:xfrm>
          <a:prstGeom prst="rect">
            <a:avLst/>
          </a:prstGeom>
        </p:spPr>
      </p:pic>
    </p:spTree>
    <p:extLst>
      <p:ext uri="{BB962C8B-B14F-4D97-AF65-F5344CB8AC3E}">
        <p14:creationId xmlns:p14="http://schemas.microsoft.com/office/powerpoint/2010/main" val="112736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одзаголовок 2">
            <a:extLst>
              <a:ext uri="{FF2B5EF4-FFF2-40B4-BE49-F238E27FC236}">
                <a16:creationId xmlns:a16="http://schemas.microsoft.com/office/drawing/2014/main" id="{32BFB75C-BAA6-0A42-45B6-8A8D5000FE6E}"/>
              </a:ext>
            </a:extLst>
          </p:cNvPr>
          <p:cNvSpPr>
            <a:spLocks noGrp="1"/>
          </p:cNvSpPr>
          <p:nvPr>
            <p:ph type="subTitle" idx="1"/>
          </p:nvPr>
        </p:nvSpPr>
        <p:spPr/>
        <p:txBody>
          <a:bodyPr/>
          <a:lstStyle/>
          <a:p>
            <a:endParaRPr lang="kk-KZ" dirty="0"/>
          </a:p>
          <a:p>
            <a:endParaRPr lang="ru-RU" dirty="0"/>
          </a:p>
          <a:p>
            <a:endParaRPr lang="ru-RU" sz="16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
        <p:nvSpPr>
          <p:cNvPr id="7" name="Прямоугольник 6"/>
          <p:cNvSpPr/>
          <p:nvPr/>
        </p:nvSpPr>
        <p:spPr>
          <a:xfrm>
            <a:off x="536331" y="92859"/>
            <a:ext cx="10339754" cy="1200329"/>
          </a:xfrm>
          <a:prstGeom prst="rect">
            <a:avLst/>
          </a:prstGeom>
        </p:spPr>
        <p:txBody>
          <a:bodyPr wrap="square">
            <a:spAutoFit/>
          </a:bodyPr>
          <a:lstStyle/>
          <a:p>
            <a:pPr algn="ctr"/>
            <a:r>
              <a:rPr lang="kk-KZ" sz="1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lang="ru-RU" sz="1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1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lang="ru-RU" sz="1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сән</a:t>
            </a:r>
            <a:r>
              <a:rPr lang="ru-RU" sz="1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1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дизайн </a:t>
            </a:r>
            <a:r>
              <a:rPr lang="ru-RU" sz="1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колледжі</a:t>
            </a:r>
            <a:r>
              <a:rPr lang="ru-RU" sz="1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1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sz="1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қаласы</a:t>
            </a:r>
            <a:r>
              <a:rPr lang="ru-RU" sz="1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білім</a:t>
            </a:r>
            <a:r>
              <a:rPr lang="ru-RU" sz="1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басқармасы</a:t>
            </a:r>
            <a:r>
              <a:rPr lang="ru-RU"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kk-KZ"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2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Пәндік- циклдік комиссия: </a:t>
            </a:r>
            <a:r>
              <a:rPr lang="kk-KZ" sz="12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«Шаштараз өнері» </a:t>
            </a:r>
            <a:br>
              <a:rPr lang="kk-KZ" sz="12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br>
            <a:r>
              <a:rPr lang="kk-KZ" sz="12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Өндірістік оқыту шеберінің аты-жөні: Абдулдаева Динара </a:t>
            </a:r>
            <a:r>
              <a:rPr lang="kk-KZ" sz="1200" b="1"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Кунбаевна</a:t>
            </a:r>
            <a:endParaRPr lang="ru-RU" sz="1200" dirty="0"/>
          </a:p>
        </p:txBody>
      </p:sp>
      <p:sp>
        <p:nvSpPr>
          <p:cNvPr id="9" name="Прямоугольник 8"/>
          <p:cNvSpPr/>
          <p:nvPr/>
        </p:nvSpPr>
        <p:spPr>
          <a:xfrm>
            <a:off x="383931" y="1355269"/>
            <a:ext cx="11424138" cy="3539430"/>
          </a:xfrm>
          <a:prstGeom prst="rect">
            <a:avLst/>
          </a:prstGeom>
        </p:spPr>
        <p:txBody>
          <a:bodyPr wrap="square">
            <a:spAutoFit/>
          </a:bodyPr>
          <a:lstStyle/>
          <a:p>
            <a:pPr algn="just"/>
            <a:r>
              <a:rPr lang="kk-KZ" sz="1600" dirty="0">
                <a:latin typeface="Times New Roman" panose="02020603050405020304" pitchFamily="18" charset="0"/>
                <a:cs typeface="Times New Roman" panose="02020603050405020304" pitchFamily="18" charset="0"/>
              </a:rPr>
              <a:t>Стаж работы– </a:t>
            </a:r>
            <a:r>
              <a:rPr lang="kk-KZ" sz="1600" dirty="0" smtClean="0">
                <a:latin typeface="Times New Roman" panose="02020603050405020304" pitchFamily="18" charset="0"/>
                <a:cs typeface="Times New Roman" panose="02020603050405020304" pitchFamily="18" charset="0"/>
              </a:rPr>
              <a:t>11 лет </a:t>
            </a:r>
            <a:r>
              <a:rPr lang="kk-KZ" sz="1600" dirty="0">
                <a:latin typeface="Times New Roman" panose="02020603050405020304" pitchFamily="18" charset="0"/>
                <a:cs typeface="Times New Roman" panose="02020603050405020304" pitchFamily="18" charset="0"/>
              </a:rPr>
              <a:t>6 </a:t>
            </a:r>
            <a:r>
              <a:rPr lang="kk-KZ" sz="1600" dirty="0" smtClean="0">
                <a:latin typeface="Times New Roman" panose="02020603050405020304" pitchFamily="18" charset="0"/>
                <a:cs typeface="Times New Roman" panose="02020603050405020304" pitchFamily="18" charset="0"/>
              </a:rPr>
              <a:t>месяцев, </a:t>
            </a:r>
            <a:r>
              <a:rPr lang="kk-KZ" sz="1600" dirty="0">
                <a:latin typeface="Times New Roman" panose="02020603050405020304" pitchFamily="18" charset="0"/>
                <a:cs typeface="Times New Roman" panose="02020603050405020304" pitchFamily="18" charset="0"/>
              </a:rPr>
              <a:t>без категории</a:t>
            </a:r>
            <a:endParaRPr lang="kk-KZ" sz="1600" i="1" dirty="0">
              <a:latin typeface="Times New Roman" panose="02020603050405020304" pitchFamily="18" charset="0"/>
              <a:cs typeface="Times New Roman" panose="02020603050405020304" pitchFamily="18" charset="0"/>
            </a:endParaRPr>
          </a:p>
          <a:p>
            <a:pPr algn="just"/>
            <a:r>
              <a:rPr lang="kk-KZ" sz="1600" i="1" dirty="0">
                <a:latin typeface="Times New Roman" panose="02020603050405020304" pitchFamily="18" charset="0"/>
                <a:cs typeface="Times New Roman" panose="02020603050405020304" pitchFamily="18" charset="0"/>
              </a:rPr>
              <a:t>Дата посещения</a:t>
            </a:r>
            <a:r>
              <a:rPr lang="kk-KZ"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06.12.2023г </a:t>
            </a:r>
            <a:endParaRPr lang="kk-KZ" sz="1600" dirty="0">
              <a:latin typeface="Times New Roman" panose="02020603050405020304" pitchFamily="18" charset="0"/>
              <a:cs typeface="Times New Roman" panose="02020603050405020304" pitchFamily="18" charset="0"/>
            </a:endParaRPr>
          </a:p>
          <a:p>
            <a:pPr algn="just"/>
            <a:r>
              <a:rPr lang="kk-KZ" sz="1600" i="1" dirty="0">
                <a:latin typeface="Times New Roman" panose="02020603050405020304" pitchFamily="18" charset="0"/>
                <a:cs typeface="Times New Roman" panose="02020603050405020304" pitchFamily="18" charset="0"/>
              </a:rPr>
              <a:t>Курс</a:t>
            </a:r>
            <a:r>
              <a:rPr lang="kk-KZ" sz="1600" dirty="0">
                <a:latin typeface="Times New Roman" panose="02020603050405020304" pitchFamily="18" charset="0"/>
                <a:cs typeface="Times New Roman" panose="02020603050405020304" pitchFamily="18" charset="0"/>
              </a:rPr>
              <a:t>: 1</a:t>
            </a:r>
          </a:p>
          <a:p>
            <a:pPr algn="just"/>
            <a:r>
              <a:rPr lang="kk-KZ" sz="1600" i="1" dirty="0">
                <a:latin typeface="Times New Roman" panose="02020603050405020304" pitchFamily="18" charset="0"/>
                <a:cs typeface="Times New Roman" panose="02020603050405020304" pitchFamily="18" charset="0"/>
              </a:rPr>
              <a:t>Группа: </a:t>
            </a:r>
            <a:r>
              <a:rPr lang="kk-KZ" sz="1600" dirty="0">
                <a:latin typeface="Times New Roman" panose="02020603050405020304" pitchFamily="18" charset="0"/>
                <a:cs typeface="Times New Roman" panose="02020603050405020304" pitchFamily="18" charset="0"/>
              </a:rPr>
              <a:t>ПС 23-10</a:t>
            </a:r>
          </a:p>
          <a:p>
            <a:pPr algn="just"/>
            <a:r>
              <a:rPr lang="kk-KZ" sz="1600" i="1" dirty="0">
                <a:latin typeface="Times New Roman" panose="02020603050405020304" pitchFamily="18" charset="0"/>
                <a:cs typeface="Times New Roman" panose="02020603050405020304" pitchFamily="18" charset="0"/>
              </a:rPr>
              <a:t>Форма проведения: открытый урок</a:t>
            </a:r>
            <a:endParaRPr lang="kk-KZ" sz="1600" dirty="0">
              <a:latin typeface="Times New Roman" panose="02020603050405020304" pitchFamily="18" charset="0"/>
              <a:cs typeface="Times New Roman" panose="02020603050405020304" pitchFamily="18" charset="0"/>
            </a:endParaRPr>
          </a:p>
          <a:p>
            <a:pPr algn="just"/>
            <a:r>
              <a:rPr lang="kk-KZ" sz="1600" i="1" dirty="0">
                <a:latin typeface="Times New Roman" panose="02020603050405020304" pitchFamily="18" charset="0"/>
                <a:cs typeface="Times New Roman" panose="02020603050405020304" pitchFamily="18" charset="0"/>
              </a:rPr>
              <a:t>Тема</a:t>
            </a:r>
            <a:r>
              <a:rPr lang="kk-KZ" sz="1600" dirty="0">
                <a:latin typeface="Times New Roman" panose="02020603050405020304" pitchFamily="18" charset="0"/>
                <a:cs typeface="Times New Roman" panose="02020603050405020304" pitchFamily="18" charset="0"/>
              </a:rPr>
              <a:t>: </a:t>
            </a:r>
            <a:r>
              <a:rPr lang="kk-KZ" sz="1600" b="1" dirty="0">
                <a:latin typeface="Times New Roman" panose="02020603050405020304" pitchFamily="18" charset="0"/>
                <a:cs typeface="Times New Roman" panose="02020603050405020304" pitchFamily="18" charset="0"/>
              </a:rPr>
              <a:t>Освоение технологии выполнения холодной укладки волос: прямых, косых и поперечных волн</a:t>
            </a:r>
          </a:p>
          <a:p>
            <a:pPr algn="just"/>
            <a:r>
              <a:rPr lang="kk-KZ" sz="1600" dirty="0">
                <a:latin typeface="Times New Roman" panose="02020603050405020304" pitchFamily="18" charset="0"/>
                <a:cs typeface="Times New Roman" panose="02020603050405020304" pitchFamily="18" charset="0"/>
              </a:rPr>
              <a:t>Урок начался с организационного момента. Мастер проверила посещаемость студентов и отметила в журнале. Объявление новой темы. Был проведен вводный инструктаж: повторение пройденного материала, объяснение нового материала, показ работы на клиенте. Мастер показала 3 вида укладки волос, 2 из них предложила студентам выполнить в практической части на выбор для отработки </a:t>
            </a:r>
            <a:r>
              <a:rPr lang="kk-KZ" sz="1600" dirty="0" smtClean="0">
                <a:latin typeface="Times New Roman" panose="02020603050405020304" pitchFamily="18" charset="0"/>
                <a:cs typeface="Times New Roman" panose="02020603050405020304" pitchFamily="18" charset="0"/>
              </a:rPr>
              <a:t>навыков. Цели </a:t>
            </a:r>
            <a:r>
              <a:rPr lang="kk-KZ" sz="1600" dirty="0">
                <a:latin typeface="Times New Roman" panose="02020603050405020304" pitchFamily="18" charset="0"/>
                <a:cs typeface="Times New Roman" panose="02020603050405020304" pitchFamily="18" charset="0"/>
              </a:rPr>
              <a:t>урока были достигнуты, на всех этапах урока прослеживалась вовлеченность обучающихся и их интерес к будущей профессии. Урок был организован на </a:t>
            </a:r>
            <a:r>
              <a:rPr lang="kk-KZ" sz="1600" dirty="0" smtClean="0">
                <a:latin typeface="Times New Roman" panose="02020603050405020304" pitchFamily="18" charset="0"/>
                <a:cs typeface="Times New Roman" panose="02020603050405020304" pitchFamily="18" charset="0"/>
              </a:rPr>
              <a:t>хорошем </a:t>
            </a:r>
            <a:r>
              <a:rPr lang="kk-KZ" sz="1600" dirty="0">
                <a:latin typeface="Times New Roman" panose="02020603050405020304" pitchFamily="18" charset="0"/>
                <a:cs typeface="Times New Roman" panose="02020603050405020304" pitchFamily="18" charset="0"/>
              </a:rPr>
              <a:t>уровне. </a:t>
            </a:r>
            <a:r>
              <a:rPr lang="kk-KZ" sz="1600" dirty="0" smtClean="0">
                <a:latin typeface="Times New Roman" panose="02020603050405020304" pitchFamily="18" charset="0"/>
                <a:cs typeface="Times New Roman" panose="02020603050405020304" pitchFamily="18" charset="0"/>
              </a:rPr>
              <a:t>Преподаватель </a:t>
            </a:r>
            <a:r>
              <a:rPr lang="kk-KZ" sz="1600" dirty="0">
                <a:latin typeface="Times New Roman" panose="02020603050405020304" pitchFamily="18" charset="0"/>
                <a:cs typeface="Times New Roman" panose="02020603050405020304" pitchFamily="18" charset="0"/>
              </a:rPr>
              <a:t>продемонстрировал </a:t>
            </a:r>
            <a:r>
              <a:rPr lang="kk-KZ" sz="1600" dirty="0" smtClean="0">
                <a:latin typeface="Times New Roman" panose="02020603050405020304" pitchFamily="18" charset="0"/>
                <a:cs typeface="Times New Roman" panose="02020603050405020304" pitchFamily="18" charset="0"/>
              </a:rPr>
              <a:t>хорошее </a:t>
            </a:r>
            <a:r>
              <a:rPr lang="kk-KZ" sz="1600" dirty="0">
                <a:latin typeface="Times New Roman" panose="02020603050405020304" pitchFamily="18" charset="0"/>
                <a:cs typeface="Times New Roman" panose="02020603050405020304" pitchFamily="18" charset="0"/>
              </a:rPr>
              <a:t>владение педагогическим мастерством и методикой преподавания.</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kk-KZ" sz="1600" i="1" dirty="0" smtClean="0">
                <a:latin typeface="Times New Roman" panose="02020603050405020304" pitchFamily="18" charset="0"/>
                <a:cs typeface="Times New Roman" panose="02020603050405020304" pitchFamily="18" charset="0"/>
              </a:rPr>
              <a:t>Общая оценка качества и результативности занятия: 69</a:t>
            </a:r>
            <a:r>
              <a:rPr lang="en-US" sz="1600" i="1" dirty="0" smtClean="0">
                <a:latin typeface="Times New Roman" panose="02020603050405020304" pitchFamily="18" charset="0"/>
                <a:cs typeface="Times New Roman" panose="02020603050405020304" pitchFamily="18" charset="0"/>
              </a:rPr>
              <a:t>%</a:t>
            </a:r>
            <a:r>
              <a:rPr lang="kk-KZ" sz="1600" i="1" dirty="0" smtClean="0">
                <a:latin typeface="Times New Roman" panose="02020603050405020304" pitchFamily="18" charset="0"/>
                <a:cs typeface="Times New Roman" panose="02020603050405020304" pitchFamily="18" charset="0"/>
              </a:rPr>
              <a:t>, хороший уровень занятия.</a:t>
            </a:r>
            <a:endParaRPr lang="kk-KZ" sz="1600" i="1"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Рекомендации: Каждый </a:t>
            </a:r>
            <a:r>
              <a:rPr lang="ru-RU" sz="1600" i="1" dirty="0">
                <a:latin typeface="Times New Roman" panose="02020603050405020304" pitchFamily="18" charset="0"/>
                <a:cs typeface="Times New Roman" panose="02020603050405020304" pitchFamily="18" charset="0"/>
              </a:rPr>
              <a:t>этап урока, проводить в соответствии с планом </a:t>
            </a:r>
            <a:r>
              <a:rPr lang="ru-RU" sz="1600" i="1" dirty="0" smtClean="0">
                <a:latin typeface="Times New Roman" panose="02020603050405020304" pitchFamily="18" charset="0"/>
                <a:cs typeface="Times New Roman" panose="02020603050405020304" pitchFamily="18" charset="0"/>
              </a:rPr>
              <a:t>урока</a:t>
            </a:r>
          </a:p>
        </p:txBody>
      </p:sp>
    </p:spTree>
    <p:extLst>
      <p:ext uri="{BB962C8B-B14F-4D97-AF65-F5344CB8AC3E}">
        <p14:creationId xmlns:p14="http://schemas.microsoft.com/office/powerpoint/2010/main" val="328051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15BC64F6-2886-EBEB-AA2D-7B1C7083E1D5}"/>
              </a:ext>
            </a:extLst>
          </p:cNvPr>
          <p:cNvSpPr txBox="1">
            <a:spLocks/>
          </p:cNvSpPr>
          <p:nvPr/>
        </p:nvSpPr>
        <p:spPr>
          <a:xfrm>
            <a:off x="103240" y="430568"/>
            <a:ext cx="12192000" cy="139797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defRPr/>
            </a:pP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6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6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lang="ru-RU" sz="6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6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6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lang="ru-RU" sz="6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сән</a:t>
            </a:r>
            <a:r>
              <a:rPr lang="ru-RU" sz="6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6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6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дизайн </a:t>
            </a:r>
            <a:r>
              <a:rPr lang="ru-RU" sz="6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колледжі</a:t>
            </a:r>
            <a:r>
              <a:rPr lang="ru-RU" sz="6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6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6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6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sz="6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қаласы</a:t>
            </a:r>
            <a:r>
              <a:rPr lang="ru-RU" sz="6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6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білім</a:t>
            </a:r>
            <a:r>
              <a:rPr lang="ru-RU" sz="6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6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басқармасы</a:t>
            </a:r>
            <a:r>
              <a:rPr lang="ru-RU" sz="6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6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kk-KZ" sz="6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6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6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Пәндік- циклдік комиссия: </a:t>
            </a:r>
            <a:r>
              <a:rPr lang="kk-KZ" sz="6400" b="1"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«Шаштараз өнері» </a:t>
            </a:r>
            <a:br>
              <a:rPr lang="kk-KZ" sz="6400" b="1"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br>
            <a:r>
              <a:rPr lang="kk-KZ" sz="6400" b="1"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Өндірістік оқыту шеберінің аты-жөні: Абдулдаева Динара Кунбаевна</a:t>
            </a:r>
            <a:br>
              <a:rPr lang="kk-KZ" sz="6400" b="1"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br>
            <a:r>
              <a:rPr lang="kk-KZ" sz="6400" b="1"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Сабақтың тақырыбы: «Освоение технологии выполнения холодной укладки волос: прямых, косых и поперечных волн»</a:t>
            </a:r>
            <a:r>
              <a:rPr lang="kk-KZ" sz="6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6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6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6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6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6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6"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pic>
        <p:nvPicPr>
          <p:cNvPr id="8" name="Рисунок 7">
            <a:extLst>
              <a:ext uri="{FF2B5EF4-FFF2-40B4-BE49-F238E27FC236}">
                <a16:creationId xmlns:a16="http://schemas.microsoft.com/office/drawing/2014/main" id="{CAEF63FA-D9A9-13BE-84C3-9D117A31B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1342" y="2729756"/>
            <a:ext cx="4385186" cy="2637351"/>
          </a:xfrm>
          <a:prstGeom prst="rect">
            <a:avLst/>
          </a:prstGeom>
          <a:ln>
            <a:noFill/>
          </a:ln>
          <a:effectLst>
            <a:softEdge rad="112500"/>
          </a:effectLst>
        </p:spPr>
      </p:pic>
      <p:pic>
        <p:nvPicPr>
          <p:cNvPr id="9" name="Рисунок 8">
            <a:extLst>
              <a:ext uri="{FF2B5EF4-FFF2-40B4-BE49-F238E27FC236}">
                <a16:creationId xmlns:a16="http://schemas.microsoft.com/office/drawing/2014/main" id="{1E48DDD5-91AA-3121-7A29-17AF66B317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6528" y="2111145"/>
            <a:ext cx="3864078" cy="3124200"/>
          </a:xfrm>
          <a:prstGeom prst="rect">
            <a:avLst/>
          </a:prstGeom>
          <a:ln>
            <a:noFill/>
          </a:ln>
          <a:effectLst>
            <a:softEdge rad="112500"/>
          </a:effectLst>
        </p:spPr>
      </p:pic>
      <p:pic>
        <p:nvPicPr>
          <p:cNvPr id="10" name="Рисунок 9">
            <a:extLst>
              <a:ext uri="{FF2B5EF4-FFF2-40B4-BE49-F238E27FC236}">
                <a16:creationId xmlns:a16="http://schemas.microsoft.com/office/drawing/2014/main" id="{6C345245-42FC-07E6-3E01-B7E7F29432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40" y="2059780"/>
            <a:ext cx="3524863" cy="3124201"/>
          </a:xfrm>
          <a:prstGeom prst="rect">
            <a:avLst/>
          </a:prstGeom>
          <a:ln>
            <a:noFill/>
          </a:ln>
          <a:effectLst>
            <a:softEdge rad="112500"/>
          </a:effectLst>
        </p:spPr>
      </p:pic>
    </p:spTree>
    <p:extLst>
      <p:ext uri="{BB962C8B-B14F-4D97-AF65-F5344CB8AC3E}">
        <p14:creationId xmlns:p14="http://schemas.microsoft.com/office/powerpoint/2010/main" val="10380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15BC64F6-2886-EBEB-AA2D-7B1C7083E1D5}"/>
              </a:ext>
            </a:extLst>
          </p:cNvPr>
          <p:cNvSpPr>
            <a:spLocks noGrp="1"/>
          </p:cNvSpPr>
          <p:nvPr>
            <p:ph type="ctrTitle"/>
          </p:nvPr>
        </p:nvSpPr>
        <p:spPr>
          <a:xfrm>
            <a:off x="17583" y="305959"/>
            <a:ext cx="12192000" cy="3509963"/>
          </a:xfrm>
        </p:spPr>
        <p:txBody>
          <a:bodyPr>
            <a:normAutofit fontScale="90000"/>
          </a:bodyPr>
          <a:lstStyle/>
          <a:p>
            <a:pPr marL="0" marR="0" lvl="0" indent="0" defTabSz="914400" rtl="0" eaLnBrk="1" fontAlgn="auto" latinLnBrk="0" hangingPunct="1">
              <a:lnSpc>
                <a:spcPct val="107000"/>
              </a:lnSpc>
              <a:spcBef>
                <a:spcPts val="0"/>
              </a:spcBef>
              <a:spcAft>
                <a:spcPts val="0"/>
              </a:spcAft>
              <a:tabLst/>
              <a:defRPr/>
            </a:pP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kumimoji="0" lang="ru-RU" sz="16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сән</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және</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дизайн </a:t>
            </a:r>
            <a:r>
              <a:rPr kumimoji="0" lang="ru-RU" sz="16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колледжі</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Алматы </a:t>
            </a:r>
            <a:r>
              <a:rPr kumimoji="0" lang="ru-RU" sz="16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қаласы</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білім</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басқармасы</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kk-KZ"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pic>
        <p:nvPicPr>
          <p:cNvPr id="6" name="Рисунок 5">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
        <p:nvSpPr>
          <p:cNvPr id="13" name="TextBox 12">
            <a:extLst>
              <a:ext uri="{FF2B5EF4-FFF2-40B4-BE49-F238E27FC236}">
                <a16:creationId xmlns:a16="http://schemas.microsoft.com/office/drawing/2014/main" id="{249F575E-29D8-A1DD-5C54-AB28C21E7349}"/>
              </a:ext>
            </a:extLst>
          </p:cNvPr>
          <p:cNvSpPr txBox="1"/>
          <p:nvPr/>
        </p:nvSpPr>
        <p:spPr>
          <a:xfrm>
            <a:off x="1843548" y="1032388"/>
            <a:ext cx="8504903" cy="738664"/>
          </a:xfrm>
          <a:prstGeom prst="rect">
            <a:avLst/>
          </a:prstGeom>
          <a:noFill/>
        </p:spPr>
        <p:txBody>
          <a:bodyPr wrap="square">
            <a:spAutoFit/>
          </a:bodyPr>
          <a:lstStyle/>
          <a:p>
            <a:pPr algn="ctr"/>
            <a:r>
              <a:rPr kumimoji="0" lang="kk-KZ"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Пәндік- циклдік комиссия: </a:t>
            </a: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«Шаштараз өнері» </a:t>
            </a:r>
            <a:b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Өндірістік оқыту шеберінің аты-жөні</a:t>
            </a:r>
            <a:r>
              <a:rPr kumimoji="0" lang="kk-KZ"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Егизбай </a:t>
            </a: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Рузиля Жетигеновна</a:t>
            </a:r>
            <a:b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ru-RU" sz="1400" dirty="0"/>
          </a:p>
        </p:txBody>
      </p:sp>
      <p:sp>
        <p:nvSpPr>
          <p:cNvPr id="8" name="Прямоугольник 7"/>
          <p:cNvSpPr/>
          <p:nvPr/>
        </p:nvSpPr>
        <p:spPr>
          <a:xfrm>
            <a:off x="553915" y="1516478"/>
            <a:ext cx="11280531" cy="3293209"/>
          </a:xfrm>
          <a:prstGeom prst="rect">
            <a:avLst/>
          </a:prstGeom>
        </p:spPr>
        <p:txBody>
          <a:bodyPr wrap="square">
            <a:spAutoFit/>
          </a:bodyPr>
          <a:lstStyle/>
          <a:p>
            <a:pPr algn="just"/>
            <a:r>
              <a:rPr lang="kk-KZ" sz="1600" dirty="0" smtClean="0">
                <a:latin typeface="Times New Roman" panose="02020603050405020304" pitchFamily="18" charset="0"/>
                <a:cs typeface="Times New Roman" panose="02020603050405020304" pitchFamily="18" charset="0"/>
              </a:rPr>
              <a:t>Стаж </a:t>
            </a:r>
            <a:r>
              <a:rPr lang="kk-KZ" sz="1600" dirty="0">
                <a:latin typeface="Times New Roman" panose="02020603050405020304" pitchFamily="18" charset="0"/>
                <a:cs typeface="Times New Roman" panose="02020603050405020304" pitchFamily="18" charset="0"/>
              </a:rPr>
              <a:t>работы– 5</a:t>
            </a:r>
            <a:r>
              <a:rPr lang="kk-KZ" sz="1600" dirty="0" smtClean="0">
                <a:latin typeface="Times New Roman" panose="02020603050405020304" pitchFamily="18" charset="0"/>
                <a:cs typeface="Times New Roman" panose="02020603050405020304" pitchFamily="18" charset="0"/>
              </a:rPr>
              <a:t> </a:t>
            </a:r>
            <a:r>
              <a:rPr lang="kk-KZ" sz="1600" dirty="0">
                <a:latin typeface="Times New Roman" panose="02020603050405020304" pitchFamily="18" charset="0"/>
                <a:cs typeface="Times New Roman" panose="02020603050405020304" pitchFamily="18" charset="0"/>
              </a:rPr>
              <a:t>лет </a:t>
            </a:r>
            <a:r>
              <a:rPr lang="kk-KZ" sz="1600" dirty="0" smtClean="0">
                <a:latin typeface="Times New Roman" panose="02020603050405020304" pitchFamily="18" charset="0"/>
                <a:cs typeface="Times New Roman" panose="02020603050405020304" pitchFamily="18" charset="0"/>
              </a:rPr>
              <a:t>5 </a:t>
            </a:r>
            <a:r>
              <a:rPr lang="kk-KZ" sz="1600" dirty="0">
                <a:latin typeface="Times New Roman" panose="02020603050405020304" pitchFamily="18" charset="0"/>
                <a:cs typeface="Times New Roman" panose="02020603050405020304" pitchFamily="18" charset="0"/>
              </a:rPr>
              <a:t>месяцев, </a:t>
            </a:r>
            <a:r>
              <a:rPr lang="kk-KZ" sz="1600" dirty="0" smtClean="0">
                <a:latin typeface="Times New Roman" panose="02020603050405020304" pitchFamily="18" charset="0"/>
                <a:cs typeface="Times New Roman" panose="02020603050405020304" pitchFamily="18" charset="0"/>
              </a:rPr>
              <a:t>вторая </a:t>
            </a:r>
            <a:r>
              <a:rPr lang="kk-KZ" sz="1600" dirty="0">
                <a:latin typeface="Times New Roman" panose="02020603050405020304" pitchFamily="18" charset="0"/>
                <a:cs typeface="Times New Roman" panose="02020603050405020304" pitchFamily="18" charset="0"/>
              </a:rPr>
              <a:t>категории</a:t>
            </a:r>
            <a:endParaRPr lang="kk-KZ" sz="1600" i="1" dirty="0">
              <a:latin typeface="Times New Roman" panose="02020603050405020304" pitchFamily="18" charset="0"/>
              <a:cs typeface="Times New Roman" panose="02020603050405020304" pitchFamily="18" charset="0"/>
            </a:endParaRPr>
          </a:p>
          <a:p>
            <a:pPr algn="just"/>
            <a:r>
              <a:rPr lang="kk-KZ" sz="1600" i="1" dirty="0">
                <a:latin typeface="Times New Roman" panose="02020603050405020304" pitchFamily="18" charset="0"/>
                <a:cs typeface="Times New Roman" panose="02020603050405020304" pitchFamily="18" charset="0"/>
              </a:rPr>
              <a:t>Дата посещения</a:t>
            </a:r>
            <a:r>
              <a:rPr lang="kk-KZ" sz="1600" dirty="0">
                <a:latin typeface="Times New Roman" panose="02020603050405020304" pitchFamily="18" charset="0"/>
                <a:cs typeface="Times New Roman" panose="02020603050405020304" pitchFamily="18" charset="0"/>
              </a:rPr>
              <a:t>: 06.12.2023г </a:t>
            </a:r>
          </a:p>
          <a:p>
            <a:pPr algn="just"/>
            <a:r>
              <a:rPr lang="kk-KZ" sz="1600" i="1" dirty="0">
                <a:latin typeface="Times New Roman" panose="02020603050405020304" pitchFamily="18" charset="0"/>
                <a:cs typeface="Times New Roman" panose="02020603050405020304" pitchFamily="18" charset="0"/>
              </a:rPr>
              <a:t>Курс</a:t>
            </a:r>
            <a:r>
              <a:rPr lang="kk-KZ" sz="1600" dirty="0">
                <a:latin typeface="Times New Roman" panose="02020603050405020304" pitchFamily="18" charset="0"/>
                <a:cs typeface="Times New Roman" panose="02020603050405020304" pitchFamily="18" charset="0"/>
              </a:rPr>
              <a:t>: 1</a:t>
            </a:r>
          </a:p>
          <a:p>
            <a:pPr algn="just"/>
            <a:r>
              <a:rPr lang="kk-KZ" sz="1600" i="1" dirty="0" smtClean="0">
                <a:latin typeface="Times New Roman" panose="02020603050405020304" pitchFamily="18" charset="0"/>
                <a:cs typeface="Times New Roman" panose="02020603050405020304" pitchFamily="18" charset="0"/>
              </a:rPr>
              <a:t>Форма </a:t>
            </a:r>
            <a:r>
              <a:rPr lang="kk-KZ" sz="1600" i="1" dirty="0">
                <a:latin typeface="Times New Roman" panose="02020603050405020304" pitchFamily="18" charset="0"/>
                <a:cs typeface="Times New Roman" panose="02020603050405020304" pitchFamily="18" charset="0"/>
              </a:rPr>
              <a:t>проведения: </a:t>
            </a:r>
            <a:r>
              <a:rPr lang="kk-KZ" sz="1600" i="1" dirty="0" smtClean="0">
                <a:latin typeface="Times New Roman" panose="02020603050405020304" pitchFamily="18" charset="0"/>
                <a:cs typeface="Times New Roman" panose="02020603050405020304" pitchFamily="18" charset="0"/>
              </a:rPr>
              <a:t>мастер класс</a:t>
            </a:r>
          </a:p>
          <a:p>
            <a:pPr algn="just"/>
            <a:r>
              <a:rPr lang="kk-KZ" sz="1600" i="1" dirty="0" smtClean="0">
                <a:latin typeface="Times New Roman" panose="02020603050405020304" pitchFamily="18" charset="0"/>
                <a:cs typeface="Times New Roman" panose="02020603050405020304" pitchFamily="18" charset="0"/>
              </a:rPr>
              <a:t>Тема:</a:t>
            </a:r>
            <a:r>
              <a:rPr lang="kk-KZ" sz="1600" dirty="0" smtClean="0">
                <a:latin typeface="Times New Roman" panose="02020603050405020304" pitchFamily="18" charset="0"/>
                <a:cs typeface="Times New Roman" panose="02020603050405020304" pitchFamily="18" charset="0"/>
              </a:rPr>
              <a:t> </a:t>
            </a:r>
            <a:r>
              <a:rPr lang="kk-KZ" sz="1600" b="1" dirty="0" smtClean="0">
                <a:latin typeface="Times New Roman" panose="02020603050405020304" pitchFamily="18" charset="0"/>
                <a:cs typeface="Times New Roman" panose="02020603050405020304" pitchFamily="18" charset="0"/>
              </a:rPr>
              <a:t>Выполнение вечернего макияжа</a:t>
            </a:r>
            <a:endParaRPr lang="kk-KZ" sz="1600" b="1" dirty="0">
              <a:latin typeface="Times New Roman" panose="02020603050405020304" pitchFamily="18" charset="0"/>
              <a:cs typeface="Times New Roman" panose="02020603050405020304" pitchFamily="18" charset="0"/>
            </a:endParaRPr>
          </a:p>
          <a:p>
            <a:pPr lvl="0" algn="just">
              <a:defRPr/>
            </a:pPr>
            <a:r>
              <a:rPr lang="ru-RU" sz="1600" dirty="0">
                <a:latin typeface="Times New Roman" panose="02020603050405020304" pitchFamily="18" charset="0"/>
                <a:cs typeface="Times New Roman" panose="02020603050405020304" pitchFamily="18" charset="0"/>
              </a:rPr>
              <a:t>Рабочее место </a:t>
            </a:r>
            <a:r>
              <a:rPr lang="ru-RU" sz="1600" dirty="0" smtClean="0">
                <a:latin typeface="Times New Roman" panose="02020603050405020304" pitchFamily="18" charset="0"/>
                <a:cs typeface="Times New Roman" panose="02020603050405020304" pitchFamily="18" charset="0"/>
              </a:rPr>
              <a:t>было оснащено необходимыми оборудованиями </a:t>
            </a:r>
            <a:r>
              <a:rPr lang="ru-RU" sz="1600" dirty="0">
                <a:latin typeface="Times New Roman" panose="02020603050405020304" pitchFamily="18" charset="0"/>
                <a:cs typeface="Times New Roman" panose="02020603050405020304" pitchFamily="18" charset="0"/>
              </a:rPr>
              <a:t>для занятий. </a:t>
            </a:r>
            <a:r>
              <a:rPr lang="kk-KZ" sz="1600" dirty="0" smtClean="0">
                <a:latin typeface="Times New Roman" panose="02020603050405020304" pitchFamily="18" charset="0"/>
                <a:cs typeface="Times New Roman" panose="02020603050405020304" pitchFamily="18" charset="0"/>
              </a:rPr>
              <a:t>Краткая </a:t>
            </a:r>
            <a:r>
              <a:rPr lang="kk-KZ" sz="1600" dirty="0">
                <a:latin typeface="Times New Roman" panose="02020603050405020304" pitchFamily="18" charset="0"/>
                <a:cs typeface="Times New Roman" panose="02020603050405020304" pitchFamily="18" charset="0"/>
              </a:rPr>
              <a:t>информация о самом мастере. </a:t>
            </a:r>
            <a:r>
              <a:rPr lang="kk-KZ" sz="1600" dirty="0" smtClean="0">
                <a:latin typeface="Times New Roman" panose="02020603050405020304" pitchFamily="18" charset="0"/>
                <a:cs typeface="Times New Roman" panose="02020603050405020304" pitchFamily="18" charset="0"/>
              </a:rPr>
              <a:t>Был проведен опрос о том,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каких случаях </a:t>
            </a:r>
            <a:r>
              <a:rPr lang="ru-RU" sz="1600" dirty="0" smtClean="0">
                <a:latin typeface="Times New Roman" panose="02020603050405020304" pitchFamily="18" charset="0"/>
                <a:cs typeface="Times New Roman" panose="02020603050405020304" pitchFamily="18" charset="0"/>
              </a:rPr>
              <a:t>используется вечерний </a:t>
            </a:r>
            <a:r>
              <a:rPr lang="ru-RU" sz="1600" dirty="0">
                <a:latin typeface="Times New Roman" panose="02020603050405020304" pitchFamily="18" charset="0"/>
                <a:cs typeface="Times New Roman" panose="02020603050405020304" pitchFamily="18" charset="0"/>
              </a:rPr>
              <a:t>макияж с </a:t>
            </a:r>
            <a:r>
              <a:rPr lang="ru-RU" sz="1600" dirty="0" smtClean="0">
                <a:latin typeface="Times New Roman" panose="02020603050405020304" pitchFamily="18" charset="0"/>
                <a:cs typeface="Times New Roman" panose="02020603050405020304" pitchFamily="18" charset="0"/>
              </a:rPr>
              <a:t>пигментом. </a:t>
            </a:r>
            <a:r>
              <a:rPr lang="ru-RU" sz="1600" dirty="0">
                <a:latin typeface="Times New Roman" panose="02020603050405020304" pitchFamily="18" charset="0"/>
                <a:cs typeface="Times New Roman" panose="02020603050405020304" pitchFamily="18" charset="0"/>
              </a:rPr>
              <a:t>В ходе выполнения работы </a:t>
            </a:r>
            <a:r>
              <a:rPr lang="ru-RU" sz="1600" dirty="0" smtClean="0">
                <a:latin typeface="Times New Roman" panose="02020603050405020304" pitchFamily="18" charset="0"/>
                <a:cs typeface="Times New Roman" panose="02020603050405020304" pitchFamily="18" charset="0"/>
              </a:rPr>
              <a:t>педагог отметила, </a:t>
            </a:r>
            <a:r>
              <a:rPr lang="ru-RU" sz="1600" dirty="0">
                <a:latin typeface="Times New Roman" panose="02020603050405020304" pitchFamily="18" charset="0"/>
                <a:cs typeface="Times New Roman" panose="02020603050405020304" pitchFamily="18" charset="0"/>
              </a:rPr>
              <a:t>что </a:t>
            </a:r>
            <a:r>
              <a:rPr lang="ru-RU" sz="1600" dirty="0" smtClean="0">
                <a:latin typeface="Times New Roman" panose="02020603050405020304" pitchFamily="18" charset="0"/>
                <a:cs typeface="Times New Roman" panose="02020603050405020304" pitchFamily="18" charset="0"/>
              </a:rPr>
              <a:t>этот вид  макияжа </a:t>
            </a:r>
            <a:r>
              <a:rPr lang="ru-RU" sz="1600" dirty="0">
                <a:latin typeface="Times New Roman" panose="02020603050405020304" pitchFamily="18" charset="0"/>
                <a:cs typeface="Times New Roman" panose="02020603050405020304" pitchFamily="18" charset="0"/>
              </a:rPr>
              <a:t>является наиболее подходящим, актуальным для сценического образа. </a:t>
            </a:r>
            <a:r>
              <a:rPr lang="ru-RU" sz="1600" dirty="0" smtClean="0">
                <a:latin typeface="Times New Roman" panose="02020603050405020304" pitchFamily="18" charset="0"/>
                <a:cs typeface="Times New Roman" panose="02020603050405020304" pitchFamily="18" charset="0"/>
              </a:rPr>
              <a:t>Мастер сделала акцент на том, что </a:t>
            </a:r>
            <a:r>
              <a:rPr lang="ru-RU" sz="1600" dirty="0">
                <a:latin typeface="Times New Roman" panose="02020603050405020304" pitchFamily="18" charset="0"/>
                <a:cs typeface="Times New Roman" panose="02020603050405020304" pitchFamily="18" charset="0"/>
              </a:rPr>
              <a:t>в качестве дневного варианта </a:t>
            </a:r>
            <a:r>
              <a:rPr lang="ru-RU" sz="1600" dirty="0" smtClean="0">
                <a:latin typeface="Times New Roman" panose="02020603050405020304" pitchFamily="18" charset="0"/>
                <a:cs typeface="Times New Roman" panose="02020603050405020304" pitchFamily="18" charset="0"/>
              </a:rPr>
              <a:t>этот макияж </a:t>
            </a:r>
            <a:r>
              <a:rPr lang="ru-RU" sz="1600" dirty="0">
                <a:latin typeface="Times New Roman" panose="02020603050405020304" pitchFamily="18" charset="0"/>
                <a:cs typeface="Times New Roman" panose="02020603050405020304" pitchFamily="18" charset="0"/>
              </a:rPr>
              <a:t>может показаться слишком провокационным. Специалисты рекомендуют использовать его для особых случаев, тематических вечеринок, вечерних торжеств, фотосессий. </a:t>
            </a:r>
            <a:r>
              <a:rPr lang="ru-RU" sz="1600" dirty="0" smtClean="0">
                <a:latin typeface="Times New Roman" panose="02020603050405020304" pitchFamily="18" charset="0"/>
                <a:cs typeface="Times New Roman" panose="02020603050405020304" pitchFamily="18" charset="0"/>
              </a:rPr>
              <a:t>Также пояснила</a:t>
            </a:r>
            <a:r>
              <a:rPr lang="ru-RU" sz="1600" dirty="0">
                <a:latin typeface="Times New Roman" panose="02020603050405020304" pitchFamily="18" charset="0"/>
                <a:cs typeface="Times New Roman" panose="02020603050405020304" pitchFamily="18" charset="0"/>
              </a:rPr>
              <a:t>, что для дневного варианта нужно уменьшить яркость всех оттенков, стрелки можно нарисовать карандашом, а не подводкой для глаз. Студенты </a:t>
            </a:r>
            <a:r>
              <a:rPr lang="ru-RU" sz="1600" dirty="0" smtClean="0">
                <a:latin typeface="Times New Roman" panose="02020603050405020304" pitchFamily="18" charset="0"/>
                <a:cs typeface="Times New Roman" panose="02020603050405020304" pitchFamily="18" charset="0"/>
              </a:rPr>
              <a:t>проявляли </a:t>
            </a:r>
            <a:r>
              <a:rPr lang="ru-RU" sz="1600" dirty="0">
                <a:latin typeface="Times New Roman" panose="02020603050405020304" pitchFamily="18" charset="0"/>
                <a:cs typeface="Times New Roman" panose="02020603050405020304" pitchFamily="18" charset="0"/>
              </a:rPr>
              <a:t>активность, </a:t>
            </a:r>
            <a:r>
              <a:rPr lang="ru-RU" sz="1600" dirty="0" smtClean="0">
                <a:latin typeface="Times New Roman" panose="02020603050405020304" pitchFamily="18" charset="0"/>
                <a:cs typeface="Times New Roman" panose="02020603050405020304" pitchFamily="18" charset="0"/>
              </a:rPr>
              <a:t>задавая вопросы. По окончании мастер класса модель продемонстрировала показ вечернего макияжа. </a:t>
            </a:r>
          </a:p>
        </p:txBody>
      </p:sp>
    </p:spTree>
    <p:extLst>
      <p:ext uri="{BB962C8B-B14F-4D97-AF65-F5344CB8AC3E}">
        <p14:creationId xmlns:p14="http://schemas.microsoft.com/office/powerpoint/2010/main" val="2479712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15BC64F6-2886-EBEB-AA2D-7B1C7083E1D5}"/>
              </a:ext>
            </a:extLst>
          </p:cNvPr>
          <p:cNvSpPr txBox="1">
            <a:spLocks/>
          </p:cNvSpPr>
          <p:nvPr/>
        </p:nvSpPr>
        <p:spPr>
          <a:xfrm>
            <a:off x="0" y="1"/>
            <a:ext cx="12192000" cy="125460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defRPr/>
            </a:pP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сән</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дизайн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колледжі</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қаласы</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білім</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басқармасы</a:t>
            </a:r>
            <a:r>
              <a:rPr lang="ru-RU" sz="5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5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kk-KZ" sz="5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5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6"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pic>
        <p:nvPicPr>
          <p:cNvPr id="8" name="Рисунок 7">
            <a:extLst>
              <a:ext uri="{FF2B5EF4-FFF2-40B4-BE49-F238E27FC236}">
                <a16:creationId xmlns:a16="http://schemas.microsoft.com/office/drawing/2014/main" id="{41CD3AC1-4AFE-8C24-C3BA-9370BE6D5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57" y="1459192"/>
            <a:ext cx="3991897" cy="3622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a:extLst>
              <a:ext uri="{FF2B5EF4-FFF2-40B4-BE49-F238E27FC236}">
                <a16:creationId xmlns:a16="http://schemas.microsoft.com/office/drawing/2014/main" id="{07481CC5-A456-6BE1-2387-37D75EB9F4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4937" y="1231121"/>
            <a:ext cx="2989006" cy="4078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a:extLst>
              <a:ext uri="{FF2B5EF4-FFF2-40B4-BE49-F238E27FC236}">
                <a16:creationId xmlns:a16="http://schemas.microsoft.com/office/drawing/2014/main" id="{6A2D2865-087D-A917-0C84-83027F45C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1823" y="1506460"/>
            <a:ext cx="4112223" cy="3604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249F575E-29D8-A1DD-5C54-AB28C21E7349}"/>
              </a:ext>
            </a:extLst>
          </p:cNvPr>
          <p:cNvSpPr txBox="1"/>
          <p:nvPr/>
        </p:nvSpPr>
        <p:spPr>
          <a:xfrm>
            <a:off x="2057400" y="627301"/>
            <a:ext cx="8504903" cy="738664"/>
          </a:xfrm>
          <a:prstGeom prst="rect">
            <a:avLst/>
          </a:prstGeom>
          <a:noFill/>
        </p:spPr>
        <p:txBody>
          <a:bodyPr wrap="square">
            <a:spAutoFit/>
          </a:bodyPr>
          <a:lstStyle/>
          <a:p>
            <a:pPr algn="ctr"/>
            <a:r>
              <a:rPr kumimoji="0" lang="kk-KZ"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Пәндік- циклдік комиссия: </a:t>
            </a: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«Шаштараз өнері» </a:t>
            </a:r>
            <a:b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Өндірістік оқыту шеберінің аты-жөні:Егизбай Рузиля Жетигеновна</a:t>
            </a:r>
            <a:b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Мастер-класс тақырыбы: «Выполнение вечернего </a:t>
            </a:r>
            <a:r>
              <a:rPr kumimoji="0" lang="kk-KZ"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макияжа»</a:t>
            </a:r>
            <a:endParaRPr lang="ru-RU" sz="1400" dirty="0"/>
          </a:p>
        </p:txBody>
      </p:sp>
    </p:spTree>
    <p:extLst>
      <p:ext uri="{BB962C8B-B14F-4D97-AF65-F5344CB8AC3E}">
        <p14:creationId xmlns:p14="http://schemas.microsoft.com/office/powerpoint/2010/main" val="1272315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15BC64F6-2886-EBEB-AA2D-7B1C7083E1D5}"/>
              </a:ext>
            </a:extLst>
          </p:cNvPr>
          <p:cNvSpPr>
            <a:spLocks noGrp="1"/>
          </p:cNvSpPr>
          <p:nvPr>
            <p:ph type="ctrTitle"/>
          </p:nvPr>
        </p:nvSpPr>
        <p:spPr>
          <a:xfrm>
            <a:off x="0" y="0"/>
            <a:ext cx="12192000" cy="3402623"/>
          </a:xfrm>
        </p:spPr>
        <p:txBody>
          <a:bodyPr>
            <a:normAutofit fontScale="90000"/>
          </a:bodyPr>
          <a:lstStyle/>
          <a:p>
            <a:pPr marL="0" marR="0" lvl="0" indent="0" defTabSz="914400" rtl="0" eaLnBrk="1" fontAlgn="auto" latinLnBrk="0" hangingPunct="1">
              <a:lnSpc>
                <a:spcPct val="107000"/>
              </a:lnSpc>
              <a:spcBef>
                <a:spcPts val="0"/>
              </a:spcBef>
              <a:spcAft>
                <a:spcPts val="0"/>
              </a:spcAft>
              <a:tabLst/>
              <a:defRPr/>
            </a:pP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3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kumimoji="0" lang="ru-RU" sz="13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сән</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3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және</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дизайн </a:t>
            </a:r>
            <a:r>
              <a:rPr kumimoji="0" lang="ru-RU" sz="13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колледжі</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Алматы </a:t>
            </a:r>
            <a:r>
              <a:rPr kumimoji="0" lang="ru-RU" sz="13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қаласы</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3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білім</a:t>
            </a:r>
            <a:r>
              <a:rPr kumimoji="0" lang="ru-RU" sz="13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3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басқармасы</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3" name="Подзаголовок 2">
            <a:extLst>
              <a:ext uri="{FF2B5EF4-FFF2-40B4-BE49-F238E27FC236}">
                <a16:creationId xmlns:a16="http://schemas.microsoft.com/office/drawing/2014/main" id="{32BFB75C-BAA6-0A42-45B6-8A8D5000FE6E}"/>
              </a:ext>
            </a:extLst>
          </p:cNvPr>
          <p:cNvSpPr>
            <a:spLocks noGrp="1"/>
          </p:cNvSpPr>
          <p:nvPr>
            <p:ph type="subTitle" idx="1"/>
          </p:nvPr>
        </p:nvSpPr>
        <p:spPr/>
        <p:txBody>
          <a:bodyPr/>
          <a:lstStyle/>
          <a:p>
            <a:endParaRPr lang="kk-KZ" dirty="0"/>
          </a:p>
          <a:p>
            <a:endParaRPr lang="ru-RU" dirty="0"/>
          </a:p>
          <a:p>
            <a:endParaRPr lang="ru-RU" sz="16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
        <p:nvSpPr>
          <p:cNvPr id="13" name="TextBox 12">
            <a:extLst>
              <a:ext uri="{FF2B5EF4-FFF2-40B4-BE49-F238E27FC236}">
                <a16:creationId xmlns:a16="http://schemas.microsoft.com/office/drawing/2014/main" id="{0BBD6609-8FB1-0D16-39CD-75C4DCC1325F}"/>
              </a:ext>
            </a:extLst>
          </p:cNvPr>
          <p:cNvSpPr txBox="1"/>
          <p:nvPr/>
        </p:nvSpPr>
        <p:spPr>
          <a:xfrm>
            <a:off x="562707" y="709222"/>
            <a:ext cx="10736165" cy="646331"/>
          </a:xfrm>
          <a:prstGeom prst="rect">
            <a:avLst/>
          </a:prstGeom>
          <a:noFill/>
        </p:spPr>
        <p:txBody>
          <a:bodyPr wrap="square">
            <a:spAutoFit/>
          </a:bodyPr>
          <a:lstStyle/>
          <a:p>
            <a:pPr algn="ctr"/>
            <a:r>
              <a:rPr kumimoji="0" lang="kk-KZ" sz="1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Пәндік- циклдік </a:t>
            </a:r>
            <a:r>
              <a:rPr kumimoji="0" lang="kk-KZ"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комиссия</a:t>
            </a:r>
            <a:r>
              <a:rPr kumimoji="0" lang="kk-KZ" sz="12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«Шаштараз өнері» </a:t>
            </a:r>
            <a:br>
              <a:rPr kumimoji="0" lang="kk-KZ" sz="1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Өндірістік оқыту </a:t>
            </a:r>
            <a:r>
              <a:rPr kumimoji="0" lang="kk-KZ" sz="12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шебері</a:t>
            </a:r>
            <a:r>
              <a:rPr kumimoji="0" lang="kk-KZ" sz="12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2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Емберген </a:t>
            </a:r>
            <a:r>
              <a:rPr kumimoji="0" lang="kk-KZ" sz="1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Мадина Канатовна</a:t>
            </a:r>
            <a:br>
              <a:rPr kumimoji="0" lang="kk-KZ" sz="1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ru-RU" sz="1200" dirty="0"/>
          </a:p>
        </p:txBody>
      </p:sp>
      <p:sp>
        <p:nvSpPr>
          <p:cNvPr id="8" name="Прямоугольник 7"/>
          <p:cNvSpPr/>
          <p:nvPr/>
        </p:nvSpPr>
        <p:spPr>
          <a:xfrm>
            <a:off x="123092" y="1131674"/>
            <a:ext cx="11878408" cy="5047536"/>
          </a:xfrm>
          <a:prstGeom prst="rect">
            <a:avLst/>
          </a:prstGeom>
        </p:spPr>
        <p:txBody>
          <a:bodyPr wrap="square">
            <a:spAutoFit/>
          </a:bodyPr>
          <a:lstStyle/>
          <a:p>
            <a:pPr algn="just"/>
            <a:r>
              <a:rPr lang="kk-KZ" sz="1300" dirty="0">
                <a:latin typeface="Times New Roman" panose="02020603050405020304" pitchFamily="18" charset="0"/>
                <a:cs typeface="Times New Roman" panose="02020603050405020304" pitchFamily="18" charset="0"/>
              </a:rPr>
              <a:t>Еңбек өтілі – </a:t>
            </a:r>
            <a:r>
              <a:rPr lang="kk-KZ" sz="1300" dirty="0" smtClean="0">
                <a:latin typeface="Times New Roman" panose="02020603050405020304" pitchFamily="18" charset="0"/>
                <a:cs typeface="Times New Roman" panose="02020603050405020304" pitchFamily="18" charset="0"/>
              </a:rPr>
              <a:t>5 </a:t>
            </a:r>
            <a:r>
              <a:rPr lang="kk-KZ" sz="1300" dirty="0">
                <a:latin typeface="Times New Roman" panose="02020603050405020304" pitchFamily="18" charset="0"/>
                <a:cs typeface="Times New Roman" panose="02020603050405020304" pitchFamily="18" charset="0"/>
              </a:rPr>
              <a:t>жыл </a:t>
            </a:r>
            <a:r>
              <a:rPr lang="kk-KZ" sz="1300" dirty="0" smtClean="0">
                <a:latin typeface="Times New Roman" panose="02020603050405020304" pitchFamily="18" charset="0"/>
                <a:cs typeface="Times New Roman" panose="02020603050405020304" pitchFamily="18" charset="0"/>
              </a:rPr>
              <a:t>4 </a:t>
            </a:r>
            <a:r>
              <a:rPr lang="kk-KZ" sz="1300" dirty="0">
                <a:latin typeface="Times New Roman" panose="02020603050405020304" pitchFamily="18" charset="0"/>
                <a:cs typeface="Times New Roman" panose="02020603050405020304" pitchFamily="18" charset="0"/>
              </a:rPr>
              <a:t>ай, санаты -екінші </a:t>
            </a:r>
          </a:p>
          <a:p>
            <a:pPr algn="just"/>
            <a:r>
              <a:rPr lang="kk-KZ" sz="1300" i="1" dirty="0" smtClean="0">
                <a:latin typeface="Times New Roman" panose="02020603050405020304" pitchFamily="18" charset="0"/>
                <a:cs typeface="Times New Roman" panose="02020603050405020304" pitchFamily="18" charset="0"/>
              </a:rPr>
              <a:t>Қатысқан </a:t>
            </a:r>
            <a:r>
              <a:rPr lang="kk-KZ" sz="1300" i="1" dirty="0">
                <a:latin typeface="Times New Roman" panose="02020603050405020304" pitchFamily="18" charset="0"/>
                <a:cs typeface="Times New Roman" panose="02020603050405020304" pitchFamily="18" charset="0"/>
              </a:rPr>
              <a:t>күні</a:t>
            </a:r>
            <a:r>
              <a:rPr lang="kk-KZ" sz="1300" dirty="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07.12.2023ж </a:t>
            </a:r>
            <a:endParaRPr lang="kk-KZ" sz="1300" dirty="0">
              <a:latin typeface="Times New Roman" panose="02020603050405020304" pitchFamily="18" charset="0"/>
              <a:cs typeface="Times New Roman" panose="02020603050405020304" pitchFamily="18" charset="0"/>
            </a:endParaRPr>
          </a:p>
          <a:p>
            <a:pPr algn="just"/>
            <a:r>
              <a:rPr lang="kk-KZ" sz="1300" i="1" dirty="0">
                <a:latin typeface="Times New Roman" panose="02020603050405020304" pitchFamily="18" charset="0"/>
                <a:cs typeface="Times New Roman" panose="02020603050405020304" pitchFamily="18" charset="0"/>
              </a:rPr>
              <a:t>Топ</a:t>
            </a:r>
            <a:r>
              <a:rPr lang="kk-KZ" sz="1300" dirty="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ШС 23-10</a:t>
            </a:r>
            <a:endParaRPr lang="kk-KZ" sz="1300" dirty="0">
              <a:latin typeface="Times New Roman" panose="02020603050405020304" pitchFamily="18" charset="0"/>
              <a:cs typeface="Times New Roman" panose="02020603050405020304" pitchFamily="18" charset="0"/>
            </a:endParaRPr>
          </a:p>
          <a:p>
            <a:pPr algn="just"/>
            <a:r>
              <a:rPr lang="kk-KZ" sz="1300" i="1" dirty="0" smtClean="0">
                <a:latin typeface="Times New Roman" panose="02020603050405020304" pitchFamily="18" charset="0"/>
                <a:cs typeface="Times New Roman" panose="02020603050405020304" pitchFamily="18" charset="0"/>
              </a:rPr>
              <a:t>Тізім бойынша </a:t>
            </a:r>
            <a:r>
              <a:rPr lang="kk-KZ" sz="1300" dirty="0" smtClean="0">
                <a:latin typeface="Times New Roman" panose="02020603050405020304" pitchFamily="18" charset="0"/>
                <a:cs typeface="Times New Roman" panose="02020603050405020304" pitchFamily="18" charset="0"/>
              </a:rPr>
              <a:t>-25, </a:t>
            </a:r>
            <a:r>
              <a:rPr lang="kk-KZ" sz="1300" i="1" dirty="0" smtClean="0">
                <a:latin typeface="Times New Roman" panose="02020603050405020304" pitchFamily="18" charset="0"/>
                <a:cs typeface="Times New Roman" panose="02020603050405020304" pitchFamily="18" charset="0"/>
              </a:rPr>
              <a:t>қатысқаны</a:t>
            </a:r>
            <a:r>
              <a:rPr lang="kk-KZ" sz="1300" dirty="0" smtClean="0">
                <a:latin typeface="Times New Roman" panose="02020603050405020304" pitchFamily="18" charset="0"/>
                <a:cs typeface="Times New Roman" panose="02020603050405020304" pitchFamily="18" charset="0"/>
              </a:rPr>
              <a:t> -25</a:t>
            </a:r>
          </a:p>
          <a:p>
            <a:pPr algn="just"/>
            <a:r>
              <a:rPr lang="ru-RU" sz="1300" i="1" dirty="0" err="1" smtClean="0">
                <a:latin typeface="Times New Roman" panose="02020603050405020304" pitchFamily="18" charset="0"/>
                <a:cs typeface="Times New Roman" panose="02020603050405020304" pitchFamily="18" charset="0"/>
              </a:rPr>
              <a:t>Өткізу</a:t>
            </a:r>
            <a:r>
              <a:rPr lang="ru-RU" sz="1300" i="1" dirty="0" smtClean="0">
                <a:latin typeface="Times New Roman" panose="02020603050405020304" pitchFamily="18" charset="0"/>
                <a:cs typeface="Times New Roman" panose="02020603050405020304" pitchFamily="18" charset="0"/>
              </a:rPr>
              <a:t> </a:t>
            </a:r>
            <a:r>
              <a:rPr lang="ru-RU" sz="1300" i="1" dirty="0" err="1" smtClean="0">
                <a:latin typeface="Times New Roman" panose="02020603050405020304" pitchFamily="18" charset="0"/>
                <a:cs typeface="Times New Roman" panose="02020603050405020304" pitchFamily="18" charset="0"/>
              </a:rPr>
              <a:t>формасы</a:t>
            </a:r>
            <a:r>
              <a:rPr lang="ru-RU" sz="1300" i="1" dirty="0" smtClean="0">
                <a:latin typeface="Times New Roman" panose="02020603050405020304" pitchFamily="18" charset="0"/>
                <a:cs typeface="Times New Roman" panose="02020603050405020304" pitchFamily="18" charset="0"/>
              </a:rPr>
              <a:t>: </a:t>
            </a:r>
            <a:r>
              <a:rPr lang="ru-RU" sz="1300" i="1" dirty="0" err="1" smtClean="0">
                <a:latin typeface="Times New Roman" panose="02020603050405020304" pitchFamily="18" charset="0"/>
                <a:cs typeface="Times New Roman" panose="02020603050405020304" pitchFamily="18" charset="0"/>
              </a:rPr>
              <a:t>ашық</a:t>
            </a:r>
            <a:r>
              <a:rPr lang="ru-RU" sz="1300" i="1" dirty="0" smtClean="0">
                <a:latin typeface="Times New Roman" panose="02020603050405020304" pitchFamily="18" charset="0"/>
                <a:cs typeface="Times New Roman" panose="02020603050405020304" pitchFamily="18" charset="0"/>
              </a:rPr>
              <a:t> </a:t>
            </a:r>
            <a:r>
              <a:rPr lang="ru-RU" sz="1300" i="1" dirty="0" err="1" smtClean="0">
                <a:latin typeface="Times New Roman" panose="02020603050405020304" pitchFamily="18" charset="0"/>
                <a:cs typeface="Times New Roman" panose="02020603050405020304" pitchFamily="18" charset="0"/>
              </a:rPr>
              <a:t>сабақ</a:t>
            </a:r>
            <a:endParaRPr lang="kk-KZ" sz="1300" i="1" dirty="0" smtClean="0">
              <a:latin typeface="Times New Roman" panose="02020603050405020304" pitchFamily="18" charset="0"/>
              <a:cs typeface="Times New Roman" panose="02020603050405020304" pitchFamily="18" charset="0"/>
            </a:endParaRPr>
          </a:p>
          <a:p>
            <a:pPr algn="just"/>
            <a:r>
              <a:rPr lang="kk-KZ" sz="1300" i="1" dirty="0" smtClean="0">
                <a:latin typeface="Times New Roman" panose="02020603050405020304" pitchFamily="18" charset="0"/>
                <a:cs typeface="Times New Roman" panose="02020603050405020304" pitchFamily="18" charset="0"/>
              </a:rPr>
              <a:t>Тақырыбы</a:t>
            </a:r>
            <a:r>
              <a:rPr lang="kk-KZ" sz="1300" dirty="0">
                <a:latin typeface="Times New Roman" panose="02020603050405020304" pitchFamily="18" charset="0"/>
                <a:cs typeface="Times New Roman" panose="02020603050405020304" pitchFamily="18" charset="0"/>
              </a:rPr>
              <a:t>: </a:t>
            </a:r>
            <a:r>
              <a:rPr lang="kk-KZ" sz="1300" b="1" dirty="0">
                <a:latin typeface="Times New Roman" panose="02020603050405020304" pitchFamily="18" charset="0"/>
                <a:ea typeface="Times New Roman" panose="02020603050405020304" pitchFamily="18" charset="0"/>
                <a:cs typeface="Times New Roman" panose="02020603050405020304" pitchFamily="18" charset="0"/>
              </a:rPr>
              <a:t>Фен мен брашинг қолдана отырып, әртүрлі ұзындықтағы шашты қалпына келтіру технологиясын </a:t>
            </a:r>
            <a:r>
              <a:rPr lang="kk-KZ" sz="1300" b="1" dirty="0" smtClean="0">
                <a:latin typeface="Times New Roman" panose="02020603050405020304" pitchFamily="18" charset="0"/>
                <a:ea typeface="Times New Roman" panose="02020603050405020304" pitchFamily="18" charset="0"/>
                <a:cs typeface="Times New Roman" panose="02020603050405020304" pitchFamily="18" charset="0"/>
              </a:rPr>
              <a:t>меңгеру.</a:t>
            </a:r>
          </a:p>
          <a:p>
            <a:pPr algn="just"/>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Сабақ</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уақытында</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басталып</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студенттерді</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журнал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бойынша</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тексеріліп</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сабаққа</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деген</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жағымды</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ахуал</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орнатылды</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Педагог студенттердің сыртқы келбетіне де мән берген. Сабақтың </a:t>
            </a:r>
            <a:r>
              <a:rPr lang="kk-KZ" sz="1300" dirty="0">
                <a:latin typeface="Times New Roman" panose="02020603050405020304" pitchFamily="18" charset="0"/>
                <a:cs typeface="Times New Roman" panose="02020603050405020304" pitchFamily="18" charset="0"/>
              </a:rPr>
              <a:t>жоспары ұсынылды. </a:t>
            </a:r>
            <a:r>
              <a:rPr lang="kk-KZ" sz="1300" dirty="0" smtClean="0">
                <a:latin typeface="Times New Roman" panose="02020603050405020304" pitchFamily="18" charset="0"/>
                <a:cs typeface="Times New Roman" panose="02020603050405020304" pitchFamily="18" charset="0"/>
              </a:rPr>
              <a:t>«Тәтті кәмпиттер» </a:t>
            </a:r>
            <a:r>
              <a:rPr lang="kk-KZ" sz="1300" dirty="0">
                <a:latin typeface="Times New Roman" panose="02020603050405020304" pitchFamily="18" charset="0"/>
                <a:cs typeface="Times New Roman" panose="02020603050405020304" pitchFamily="18" charset="0"/>
              </a:rPr>
              <a:t>әдісі бойынша </a:t>
            </a:r>
            <a:r>
              <a:rPr lang="kk-KZ" sz="1300" dirty="0" smtClean="0">
                <a:latin typeface="Times New Roman" panose="02020603050405020304" pitchFamily="18" charset="0"/>
                <a:cs typeface="Times New Roman" panose="02020603050405020304" pitchFamily="18" charset="0"/>
              </a:rPr>
              <a:t>өткен тақырыпты пысықтап, техника қауіпсіздігін қайталады. Сабақтың </a:t>
            </a:r>
            <a:r>
              <a:rPr lang="kk-KZ" sz="1300" dirty="0">
                <a:latin typeface="Times New Roman" panose="02020603050405020304" pitchFamily="18" charset="0"/>
                <a:cs typeface="Times New Roman" panose="02020603050405020304" pitchFamily="18" charset="0"/>
              </a:rPr>
              <a:t>мақсаты айқын, әрі оны студенттерге хабарлады. </a:t>
            </a:r>
            <a:r>
              <a:rPr lang="kk-KZ" sz="1300" dirty="0" smtClean="0">
                <a:latin typeface="Times New Roman" panose="02020603050405020304" pitchFamily="18" charset="0"/>
                <a:cs typeface="Times New Roman" panose="02020603050405020304" pitchFamily="18" charset="0"/>
              </a:rPr>
              <a:t>Жаңа тақырып бойынша </a:t>
            </a:r>
            <a:r>
              <a:rPr lang="ru-RU" sz="1300" dirty="0" smtClean="0">
                <a:solidFill>
                  <a:prstClr val="black"/>
                </a:solidFill>
                <a:latin typeface="Times New Roman" panose="02020603050405020304" pitchFamily="18" charset="0"/>
                <a:cs typeface="Times New Roman" panose="02020603050405020304" pitchFamily="18" charset="0"/>
              </a:rPr>
              <a:t>п</a:t>
            </a:r>
            <a:r>
              <a:rPr lang="ru-RU" sz="13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едагог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ш</a:t>
            </a:r>
            <a:r>
              <a:rPr lang="ru-RU" sz="1300" dirty="0" err="1">
                <a:latin typeface="Times New Roman" panose="02020603050405020304" pitchFamily="18" charset="0"/>
                <a:cs typeface="Times New Roman" panose="02020603050405020304" pitchFamily="18" charset="0"/>
              </a:rPr>
              <a:t>аштараз</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өнерінің</a:t>
            </a:r>
            <a:r>
              <a:rPr lang="ru-RU" sz="1300" dirty="0">
                <a:latin typeface="Times New Roman" panose="02020603050405020304" pitchFamily="18" charset="0"/>
                <a:cs typeface="Times New Roman" panose="02020603050405020304" pitchFamily="18" charset="0"/>
              </a:rPr>
              <a:t> даму </a:t>
            </a:r>
            <a:r>
              <a:rPr lang="ru-RU" sz="1300" dirty="0" err="1">
                <a:latin typeface="Times New Roman" panose="02020603050405020304" pitchFamily="18" charset="0"/>
                <a:cs typeface="Times New Roman" panose="02020603050405020304" pitchFamily="18" charset="0"/>
              </a:rPr>
              <a:t>тарихы</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және</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оның</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қазіргі</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кезеңдегі</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жағдайы</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туралы</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қысқаша</a:t>
            </a:r>
            <a:r>
              <a:rPr lang="ru-RU" sz="1300" dirty="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ақпарат</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бере</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отырып</a:t>
            </a:r>
            <a:r>
              <a:rPr lang="ru-RU" sz="1300" dirty="0" smtClean="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шашты қалыпқа келтіру үлгілерін модельде көрсетті және  әр қадамын түсіндірді. </a:t>
            </a:r>
            <a:r>
              <a:rPr lang="ru-RU" sz="1300" dirty="0">
                <a:latin typeface="Times New Roman" panose="02020603050405020304" pitchFamily="18" charset="0"/>
                <a:cs typeface="Times New Roman" panose="02020603050405020304" pitchFamily="18" charset="0"/>
              </a:rPr>
              <a:t>Фен мен </a:t>
            </a:r>
            <a:r>
              <a:rPr lang="ru-RU" sz="1300" dirty="0" err="1">
                <a:latin typeface="Times New Roman" panose="02020603050405020304" pitchFamily="18" charset="0"/>
                <a:cs typeface="Times New Roman" panose="02020603050405020304" pitchFamily="18" charset="0"/>
              </a:rPr>
              <a:t>брашинг</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қолдана</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отырып</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әртүрлі</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ұзындықтағы</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шашты</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қалпына</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келтіру</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технологиясын</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меңгеру</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бойынша</a:t>
            </a:r>
            <a:r>
              <a:rPr lang="ru-RU" sz="1300" dirty="0">
                <a:latin typeface="Times New Roman" panose="02020603050405020304" pitchFamily="18" charset="0"/>
                <a:cs typeface="Times New Roman" panose="02020603050405020304" pitchFamily="18" charset="0"/>
              </a:rPr>
              <a:t> студент </a:t>
            </a:r>
            <a:r>
              <a:rPr lang="ru-RU" sz="1300" dirty="0" err="1">
                <a:latin typeface="Times New Roman" panose="02020603050405020304" pitchFamily="18" charset="0"/>
                <a:cs typeface="Times New Roman" panose="02020603050405020304" pitchFamily="18" charset="0"/>
              </a:rPr>
              <a:t>модельге</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әдемі</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шаш</a:t>
            </a:r>
            <a:r>
              <a:rPr lang="ru-RU" sz="1300" dirty="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үлгісін</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ұсынды</a:t>
            </a:r>
            <a:r>
              <a:rPr lang="ru-RU" sz="1300" dirty="0" smtClean="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Студенттерге сұрақтар қою арқылы, өзінің іс-әрекеттеріне түсіндермелер берді. Сабақ барысында қажетті құрал-жабдықтар, дайын өнім үлгілері, сызбалар,  компьютерлік демонстрациялар қолданылды. </a:t>
            </a:r>
            <a:r>
              <a:rPr lang="ru-RU" sz="1300" dirty="0" err="1">
                <a:latin typeface="Times New Roman" panose="02020603050405020304" pitchFamily="18" charset="0"/>
                <a:cs typeface="Times New Roman" panose="02020603050405020304" pitchFamily="18" charset="0"/>
              </a:rPr>
              <a:t>Шаштың</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құрылымына</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және</a:t>
            </a:r>
            <a:r>
              <a:rPr lang="ru-RU" sz="1300" dirty="0">
                <a:latin typeface="Times New Roman" panose="02020603050405020304" pitchFamily="18" charset="0"/>
                <a:cs typeface="Times New Roman" panose="02020603050405020304" pitchFamily="18" charset="0"/>
              </a:rPr>
              <a:t> бас </a:t>
            </a:r>
            <a:r>
              <a:rPr lang="ru-RU" sz="1300" dirty="0" err="1">
                <a:latin typeface="Times New Roman" panose="02020603050405020304" pitchFamily="18" charset="0"/>
                <a:cs typeface="Times New Roman" panose="02020603050405020304" pitchFamily="18" charset="0"/>
              </a:rPr>
              <a:t>терісінің</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күйіне</a:t>
            </a:r>
            <a:r>
              <a:rPr lang="ru-RU" sz="1300" dirty="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және</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бас </a:t>
            </a:r>
            <a:r>
              <a:rPr lang="ru-RU" sz="1300" dirty="0" err="1">
                <a:latin typeface="Times New Roman" panose="02020603050405020304" pitchFamily="18" charset="0"/>
                <a:cs typeface="Times New Roman" panose="02020603050405020304" pitchFamily="18" charset="0"/>
              </a:rPr>
              <a:t>терісінің</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жағдайына</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байланысты</a:t>
            </a:r>
            <a:r>
              <a:rPr lang="ru-RU" sz="1300" dirty="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күтім</a:t>
            </a:r>
            <a:r>
              <a:rPr lang="ru-RU" sz="1300" dirty="0" smtClean="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жасау</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басты</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рөлде</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тұру</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керек</a:t>
            </a:r>
            <a:r>
              <a:rPr lang="ru-RU" sz="1300" dirty="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екендігі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ескертілді</a:t>
            </a:r>
            <a:r>
              <a:rPr lang="ru-RU" sz="1300" dirty="0" smtClean="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Сонымен</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қатар</a:t>
            </a:r>
            <a:r>
              <a:rPr lang="ru-RU" sz="1300" dirty="0">
                <a:latin typeface="Times New Roman" panose="02020603050405020304" pitchFamily="18" charset="0"/>
                <a:cs typeface="Times New Roman" panose="02020603050405020304" pitchFamily="18" charset="0"/>
              </a:rPr>
              <a:t> педагог </a:t>
            </a:r>
            <a:r>
              <a:rPr lang="ru-RU" sz="1300" dirty="0" err="1">
                <a:latin typeface="Times New Roman" panose="02020603050405020304" pitchFamily="18" charset="0"/>
                <a:cs typeface="Times New Roman" panose="02020603050405020304" pitchFamily="18" charset="0"/>
              </a:rPr>
              <a:t>электр</a:t>
            </a:r>
            <a:r>
              <a:rPr lang="ru-RU" sz="1300" dirty="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құрылғыларымен</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жұмыс</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барысында</a:t>
            </a:r>
            <a:r>
              <a:rPr lang="ru-RU" sz="1300" dirty="0" smtClean="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қауіпсіздік</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ережелерін</a:t>
            </a:r>
            <a:r>
              <a:rPr lang="ru-RU" sz="1300" dirty="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сақтау</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керектігі</a:t>
            </a:r>
            <a:r>
              <a:rPr lang="ru-RU" sz="1300" dirty="0" smtClean="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бойынша</a:t>
            </a:r>
            <a:r>
              <a:rPr lang="ru-RU" sz="1300" dirty="0">
                <a:latin typeface="Times New Roman" panose="02020603050405020304" pitchFamily="18" charset="0"/>
                <a:cs typeface="Times New Roman" panose="02020603050405020304" pitchFamily="18" charset="0"/>
              </a:rPr>
              <a:t> да </a:t>
            </a:r>
            <a:r>
              <a:rPr lang="ru-RU" sz="1300" dirty="0" err="1">
                <a:latin typeface="Times New Roman" panose="02020603050405020304" pitchFamily="18" charset="0"/>
                <a:cs typeface="Times New Roman" panose="02020603050405020304" pitchFamily="18" charset="0"/>
              </a:rPr>
              <a:t>нұсқама</a:t>
            </a:r>
            <a:r>
              <a:rPr lang="ru-RU" sz="1300" dirty="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жүргізді</a:t>
            </a:r>
            <a:r>
              <a:rPr lang="ru-RU" sz="1300" dirty="0" smtClean="0">
                <a:latin typeface="Times New Roman" panose="02020603050405020304" pitchFamily="18" charset="0"/>
                <a:cs typeface="Times New Roman" panose="02020603050405020304" pitchFamily="18" charset="0"/>
              </a:rPr>
              <a:t>. </a:t>
            </a:r>
            <a:r>
              <a:rPr lang="ru-RU" sz="13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Педагогтың</a:t>
            </a:r>
            <a:r>
              <a:rPr lang="ru-RU" sz="13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сыртқы</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келбеті</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сөйлеу</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мәдениеті</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кәсіби</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оқыту</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тәсілдерін</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көрсете</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білуі</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бірқалыпты</a:t>
            </a:r>
            <a:r>
              <a:rPr lang="ru-RU"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Оқытудың </a:t>
            </a:r>
            <a:r>
              <a:rPr lang="kk-KZ" sz="1300" dirty="0">
                <a:latin typeface="Times New Roman" panose="02020603050405020304" pitchFamily="18" charset="0"/>
                <a:cs typeface="Times New Roman" panose="02020603050405020304" pitchFamily="18" charset="0"/>
              </a:rPr>
              <a:t>ұтымды тәсілдерін көрсетті (студенттің сөзін бөлмейді, өз ойларын айтуға мүмкіндік береді). </a:t>
            </a:r>
            <a:r>
              <a:rPr lang="kk-KZ" sz="1300" dirty="0" smtClean="0">
                <a:latin typeface="Times New Roman" panose="02020603050405020304" pitchFamily="18" charset="0"/>
                <a:cs typeface="Times New Roman" panose="02020603050405020304" pitchFamily="18" charset="0"/>
              </a:rPr>
              <a:t>Сабақтың практикалық бөлімі бойынша с</a:t>
            </a:r>
            <a:r>
              <a:rPr lang="ru-RU" sz="1300" dirty="0" err="1" smtClean="0">
                <a:latin typeface="Times New Roman" panose="02020603050405020304" pitchFamily="18" charset="0"/>
                <a:cs typeface="Times New Roman" panose="02020603050405020304" pitchFamily="18" charset="0"/>
              </a:rPr>
              <a:t>туденттердің</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жұмыстары</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тексеріліп</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тапсырманы</a:t>
            </a:r>
            <a:r>
              <a:rPr lang="ru-RU" sz="1300" dirty="0" smtClean="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орындаулары</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бойынша</a:t>
            </a:r>
            <a:r>
              <a:rPr lang="ru-RU" sz="1300" dirty="0">
                <a:latin typeface="Times New Roman" panose="02020603050405020304" pitchFamily="18" charset="0"/>
                <a:cs typeface="Times New Roman" panose="02020603050405020304" pitchFamily="18" charset="0"/>
              </a:rPr>
              <a:t> рефлексия </a:t>
            </a:r>
            <a:r>
              <a:rPr lang="ru-RU" sz="1300" dirty="0" err="1">
                <a:latin typeface="Times New Roman" panose="02020603050405020304" pitchFamily="18" charset="0"/>
                <a:cs typeface="Times New Roman" panose="02020603050405020304" pitchFamily="18" charset="0"/>
              </a:rPr>
              <a:t>жүргізілді</a:t>
            </a:r>
            <a:r>
              <a:rPr lang="ru-RU" sz="1300" dirty="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Педагог </a:t>
            </a:r>
            <a:r>
              <a:rPr lang="kk-KZ" sz="1300" dirty="0">
                <a:latin typeface="Times New Roman" panose="02020603050405020304" pitchFamily="18" charset="0"/>
                <a:cs typeface="Times New Roman" panose="02020603050405020304" pitchFamily="18" charset="0"/>
              </a:rPr>
              <a:t>білім алушыларды бағалау процесіне тартып, қойылған бағаларға түсіндерме жүргізді. Үй тапсырмасы қоңырауға дейін </a:t>
            </a:r>
            <a:r>
              <a:rPr lang="kk-KZ" sz="1300" dirty="0" smtClean="0">
                <a:latin typeface="Times New Roman" panose="02020603050405020304" pitchFamily="18" charset="0"/>
                <a:cs typeface="Times New Roman" panose="02020603050405020304" pitchFamily="18" charset="0"/>
              </a:rPr>
              <a:t>берілді. </a:t>
            </a:r>
            <a:r>
              <a:rPr lang="kk-KZ" sz="1300" dirty="0">
                <a:latin typeface="Times New Roman" panose="02020603050405020304" pitchFamily="18" charset="0"/>
                <a:cs typeface="Times New Roman" panose="02020603050405020304" pitchFamily="18" charset="0"/>
              </a:rPr>
              <a:t>Әр кезеңіне бөлінген уақыт </a:t>
            </a:r>
            <a:r>
              <a:rPr lang="kk-KZ" sz="1300" dirty="0" smtClean="0">
                <a:latin typeface="Times New Roman" panose="02020603050405020304" pitchFamily="18" charset="0"/>
                <a:cs typeface="Times New Roman" panose="02020603050405020304" pitchFamily="18" charset="0"/>
              </a:rPr>
              <a:t>оқу </a:t>
            </a:r>
            <a:r>
              <a:rPr lang="kk-KZ" sz="1300" dirty="0">
                <a:latin typeface="Times New Roman" panose="02020603050405020304" pitchFamily="18" charset="0"/>
                <a:cs typeface="Times New Roman" panose="02020603050405020304" pitchFamily="18" charset="0"/>
              </a:rPr>
              <a:t>материалы </a:t>
            </a:r>
            <a:r>
              <a:rPr lang="kk-KZ" sz="1300" dirty="0" smtClean="0">
                <a:latin typeface="Times New Roman" panose="02020603050405020304" pitchFamily="18" charset="0"/>
                <a:cs typeface="Times New Roman" panose="02020603050405020304" pitchFamily="18" charset="0"/>
              </a:rPr>
              <a:t>бойынша сабақ </a:t>
            </a:r>
            <a:r>
              <a:rPr lang="kk-KZ" sz="1300" dirty="0">
                <a:latin typeface="Times New Roman" panose="02020603050405020304" pitchFamily="18" charset="0"/>
                <a:cs typeface="Times New Roman" panose="02020603050405020304" pitchFamily="18" charset="0"/>
              </a:rPr>
              <a:t>жоспарына сәйкес </a:t>
            </a:r>
            <a:r>
              <a:rPr lang="kk-KZ" sz="1300" dirty="0" smtClean="0">
                <a:latin typeface="Times New Roman" panose="02020603050405020304" pitchFamily="18" charset="0"/>
                <a:cs typeface="Times New Roman" panose="02020603050405020304" pitchFamily="18" charset="0"/>
              </a:rPr>
              <a:t>келді</a:t>
            </a:r>
            <a:r>
              <a:rPr lang="kk-KZ" sz="1300" dirty="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 </a:t>
            </a:r>
            <a:endParaRPr lang="kk-KZ" sz="1300" dirty="0">
              <a:latin typeface="Times New Roman" panose="02020603050405020304" pitchFamily="18" charset="0"/>
              <a:cs typeface="Times New Roman" panose="02020603050405020304" pitchFamily="18" charset="0"/>
            </a:endParaRPr>
          </a:p>
          <a:p>
            <a:pPr algn="just"/>
            <a:r>
              <a:rPr lang="kk-KZ" sz="1300" i="1" dirty="0" smtClean="0">
                <a:latin typeface="Times New Roman" panose="02020603050405020304" pitchFamily="18" charset="0"/>
                <a:cs typeface="Times New Roman" panose="02020603050405020304" pitchFamily="18" charset="0"/>
              </a:rPr>
              <a:t>Сабақтың </a:t>
            </a:r>
            <a:r>
              <a:rPr lang="kk-KZ" sz="1300" i="1" dirty="0">
                <a:latin typeface="Times New Roman" panose="02020603050405020304" pitchFamily="18" charset="0"/>
                <a:cs typeface="Times New Roman" panose="02020603050405020304" pitchFamily="18" charset="0"/>
              </a:rPr>
              <a:t>сапасы мен нәтижесін жалпы бағалау </a:t>
            </a:r>
            <a:r>
              <a:rPr lang="kk-KZ" sz="1300" dirty="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76</a:t>
            </a:r>
            <a:r>
              <a:rPr lang="en-US" sz="1300" dirty="0" smtClean="0">
                <a:latin typeface="Times New Roman" panose="02020603050405020304" pitchFamily="18" charset="0"/>
                <a:cs typeface="Times New Roman" panose="02020603050405020304" pitchFamily="18" charset="0"/>
              </a:rPr>
              <a:t>%</a:t>
            </a:r>
            <a:r>
              <a:rPr lang="kk-KZ" sz="1300" dirty="0">
                <a:latin typeface="Times New Roman" panose="02020603050405020304" pitchFamily="18" charset="0"/>
                <a:cs typeface="Times New Roman" panose="02020603050405020304" pitchFamily="18" charset="0"/>
              </a:rPr>
              <a:t>, жоғары деңгейдегі, өте жақсы сабақ</a:t>
            </a:r>
            <a:r>
              <a:rPr lang="kk-KZ" sz="1300" dirty="0">
                <a:solidFill>
                  <a:srgbClr val="0070C0"/>
                </a:solidFill>
                <a:latin typeface="Times New Roman" panose="02020603050405020304" pitchFamily="18" charset="0"/>
                <a:cs typeface="Times New Roman" panose="02020603050405020304" pitchFamily="18" charset="0"/>
              </a:rPr>
              <a:t>. </a:t>
            </a:r>
          </a:p>
          <a:p>
            <a:pPr algn="just"/>
            <a:r>
              <a:rPr lang="kk-KZ" sz="1300" i="1" dirty="0">
                <a:latin typeface="Times New Roman" panose="02020603050405020304" pitchFamily="18" charset="0"/>
                <a:cs typeface="Times New Roman" panose="02020603050405020304" pitchFamily="18" charset="0"/>
              </a:rPr>
              <a:t>Ұсыныс</a:t>
            </a:r>
            <a:r>
              <a:rPr lang="kk-KZ" sz="1300" dirty="0">
                <a:latin typeface="Times New Roman" panose="02020603050405020304" pitchFamily="18" charset="0"/>
                <a:cs typeface="Times New Roman" panose="02020603050405020304" pitchFamily="18" charset="0"/>
              </a:rPr>
              <a:t>: Студенттердің белсенділігін арттыру мақсатында  тиімді әдіс-тәсілдерді қолдану. </a:t>
            </a:r>
            <a:endParaRPr lang="kk-KZ" sz="1300" dirty="0" smtClean="0">
              <a:latin typeface="Times New Roman" panose="02020603050405020304" pitchFamily="18" charset="0"/>
              <a:cs typeface="Times New Roman" panose="02020603050405020304" pitchFamily="18" charset="0"/>
            </a:endParaRPr>
          </a:p>
          <a:p>
            <a:pPr algn="just"/>
            <a:r>
              <a:rPr lang="kk-KZ" sz="13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3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endParaRPr lang="kk-KZ" sz="1300" dirty="0">
              <a:latin typeface="Times New Roman" panose="02020603050405020304" pitchFamily="18" charset="0"/>
              <a:cs typeface="Times New Roman" panose="02020603050405020304" pitchFamily="18" charset="0"/>
            </a:endParaRPr>
          </a:p>
          <a:p>
            <a:pPr algn="just"/>
            <a:endParaRPr lang="kk-KZ" dirty="0">
              <a:latin typeface="Times New Roman" panose="02020603050405020304" pitchFamily="18" charset="0"/>
              <a:cs typeface="Times New Roman" panose="02020603050405020304" pitchFamily="18" charset="0"/>
            </a:endParaRPr>
          </a:p>
          <a:p>
            <a:pPr marL="45720" indent="0" algn="just">
              <a:buNone/>
            </a:pPr>
            <a:endParaRPr lang="kk-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515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15BC64F6-2886-EBEB-AA2D-7B1C7083E1D5}"/>
              </a:ext>
            </a:extLst>
          </p:cNvPr>
          <p:cNvSpPr txBox="1">
            <a:spLocks/>
          </p:cNvSpPr>
          <p:nvPr/>
        </p:nvSpPr>
        <p:spPr>
          <a:xfrm>
            <a:off x="3640015" y="220942"/>
            <a:ext cx="4457701" cy="87043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defRPr/>
            </a:pP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4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lang="ru-RU" sz="4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4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lang="ru-RU" sz="48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сән</a:t>
            </a: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8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дизайн </a:t>
            </a:r>
            <a:r>
              <a:rPr lang="ru-RU" sz="48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колледжі</a:t>
            </a: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4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4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sz="48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қаласы</a:t>
            </a: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8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білім</a:t>
            </a: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8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басқармасы</a:t>
            </a:r>
            <a:r>
              <a:rPr lang="ru-RU" sz="4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4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kk-KZ" sz="4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4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6"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pic>
        <p:nvPicPr>
          <p:cNvPr id="8" name="Рисунок 7">
            <a:extLst>
              <a:ext uri="{FF2B5EF4-FFF2-40B4-BE49-F238E27FC236}">
                <a16:creationId xmlns:a16="http://schemas.microsoft.com/office/drawing/2014/main" id="{EB6F2074-3324-1807-B89B-9BE1F4081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734" y="1641642"/>
            <a:ext cx="4090219" cy="3474315"/>
          </a:xfrm>
          <a:prstGeom prst="rect">
            <a:avLst/>
          </a:prstGeom>
          <a:ln>
            <a:noFill/>
          </a:ln>
          <a:effectLst>
            <a:softEdge rad="112500"/>
          </a:effectLst>
        </p:spPr>
      </p:pic>
      <p:pic>
        <p:nvPicPr>
          <p:cNvPr id="9" name="Рисунок 8">
            <a:extLst>
              <a:ext uri="{FF2B5EF4-FFF2-40B4-BE49-F238E27FC236}">
                <a16:creationId xmlns:a16="http://schemas.microsoft.com/office/drawing/2014/main" id="{8F03EE77-DAA9-4025-4233-8D347C5FA2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2673" y="1725168"/>
            <a:ext cx="3716593" cy="3458813"/>
          </a:xfrm>
          <a:prstGeom prst="rect">
            <a:avLst/>
          </a:prstGeom>
          <a:ln>
            <a:noFill/>
          </a:ln>
          <a:effectLst>
            <a:softEdge rad="112500"/>
          </a:effectLst>
        </p:spPr>
      </p:pic>
      <p:sp>
        <p:nvSpPr>
          <p:cNvPr id="10" name="TextBox 9">
            <a:extLst>
              <a:ext uri="{FF2B5EF4-FFF2-40B4-BE49-F238E27FC236}">
                <a16:creationId xmlns:a16="http://schemas.microsoft.com/office/drawing/2014/main" id="{0BBD6609-8FB1-0D16-39CD-75C4DCC1325F}"/>
              </a:ext>
            </a:extLst>
          </p:cNvPr>
          <p:cNvSpPr txBox="1"/>
          <p:nvPr/>
        </p:nvSpPr>
        <p:spPr>
          <a:xfrm>
            <a:off x="443395" y="692780"/>
            <a:ext cx="10658169" cy="738664"/>
          </a:xfrm>
          <a:prstGeom prst="rect">
            <a:avLst/>
          </a:prstGeom>
          <a:noFill/>
        </p:spPr>
        <p:txBody>
          <a:bodyPr wrap="square">
            <a:spAutoFit/>
          </a:bodyPr>
          <a:lstStyle/>
          <a:p>
            <a:pPr algn="ctr"/>
            <a:r>
              <a:rPr kumimoji="0" lang="kk-KZ" sz="1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Пәндік- циклдік </a:t>
            </a:r>
            <a:r>
              <a:rPr kumimoji="0" lang="kk-KZ" sz="1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комиссия</a:t>
            </a:r>
            <a:r>
              <a:rPr kumimoji="0" lang="kk-KZ" sz="14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«Шаштараз өнері» </a:t>
            </a:r>
            <a:b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Өндірістік оқыту </a:t>
            </a:r>
            <a:r>
              <a:rPr kumimoji="0" lang="kk-KZ"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шебері</a:t>
            </a:r>
            <a:r>
              <a:rPr kumimoji="0" lang="kk-KZ" sz="14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kk-KZ"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Емберген </a:t>
            </a: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Мадина Канатовна</a:t>
            </a:r>
            <a:b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Мастер-класс </a:t>
            </a:r>
            <a:r>
              <a:rPr kumimoji="0" lang="kk-KZ"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«Фен мен брашинг қолдана отырып, әртүрлі ұзындықтағы шашты қалпына келтіру технологиясын меңгеру»</a:t>
            </a:r>
            <a:endParaRPr lang="ru-RU" sz="1400" dirty="0"/>
          </a:p>
        </p:txBody>
      </p:sp>
      <p:pic>
        <p:nvPicPr>
          <p:cNvPr id="11" name="Рисунок 10">
            <a:extLst>
              <a:ext uri="{FF2B5EF4-FFF2-40B4-BE49-F238E27FC236}">
                <a16:creationId xmlns:a16="http://schemas.microsoft.com/office/drawing/2014/main" id="{D79190B3-0FE3-975E-9FFF-A94C18EE8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8375" y="1641642"/>
            <a:ext cx="4011563" cy="3542339"/>
          </a:xfrm>
          <a:prstGeom prst="rect">
            <a:avLst/>
          </a:prstGeom>
          <a:ln>
            <a:noFill/>
          </a:ln>
          <a:effectLst>
            <a:softEdge rad="112500"/>
          </a:effectLst>
        </p:spPr>
      </p:pic>
    </p:spTree>
    <p:extLst>
      <p:ext uri="{BB962C8B-B14F-4D97-AF65-F5344CB8AC3E}">
        <p14:creationId xmlns:p14="http://schemas.microsoft.com/office/powerpoint/2010/main" val="334170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15BC64F6-2886-EBEB-AA2D-7B1C7083E1D5}"/>
              </a:ext>
            </a:extLst>
          </p:cNvPr>
          <p:cNvSpPr>
            <a:spLocks noGrp="1"/>
          </p:cNvSpPr>
          <p:nvPr>
            <p:ph type="ctrTitle"/>
          </p:nvPr>
        </p:nvSpPr>
        <p:spPr>
          <a:xfrm>
            <a:off x="0" y="0"/>
            <a:ext cx="12192000" cy="3509963"/>
          </a:xfrm>
        </p:spPr>
        <p:txBody>
          <a:bodyPr>
            <a:normAutofit fontScale="90000"/>
          </a:bodyPr>
          <a:lstStyle/>
          <a:p>
            <a:pPr marL="0" marR="0" lvl="0" indent="0" defTabSz="914400" rtl="0" eaLnBrk="1" fontAlgn="auto" latinLnBrk="0" hangingPunct="1">
              <a:lnSpc>
                <a:spcPct val="107000"/>
              </a:lnSpc>
              <a:spcBef>
                <a:spcPts val="0"/>
              </a:spcBef>
              <a:spcAft>
                <a:spcPts val="0"/>
              </a:spcAft>
              <a:tabLst/>
              <a:defRPr/>
            </a:pP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kumimoji="0" lang="ru-RU" sz="16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сән</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және</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дизайн </a:t>
            </a:r>
            <a:r>
              <a:rPr kumimoji="0" lang="ru-RU" sz="16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колледжі</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Алматы </a:t>
            </a:r>
            <a:r>
              <a:rPr kumimoji="0" lang="ru-RU" sz="16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қаласы</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білім</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басқармасы</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3" name="Подзаголовок 2">
            <a:extLst>
              <a:ext uri="{FF2B5EF4-FFF2-40B4-BE49-F238E27FC236}">
                <a16:creationId xmlns:a16="http://schemas.microsoft.com/office/drawing/2014/main" id="{32BFB75C-BAA6-0A42-45B6-8A8D5000FE6E}"/>
              </a:ext>
            </a:extLst>
          </p:cNvPr>
          <p:cNvSpPr>
            <a:spLocks noGrp="1"/>
          </p:cNvSpPr>
          <p:nvPr>
            <p:ph type="subTitle" idx="1"/>
          </p:nvPr>
        </p:nvSpPr>
        <p:spPr/>
        <p:txBody>
          <a:bodyPr/>
          <a:lstStyle/>
          <a:p>
            <a:endParaRPr lang="kk-KZ" dirty="0"/>
          </a:p>
          <a:p>
            <a:endParaRPr lang="ru-RU" dirty="0"/>
          </a:p>
          <a:p>
            <a:endParaRPr lang="ru-RU" sz="16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
        <p:nvSpPr>
          <p:cNvPr id="15" name="TextBox 14">
            <a:extLst>
              <a:ext uri="{FF2B5EF4-FFF2-40B4-BE49-F238E27FC236}">
                <a16:creationId xmlns:a16="http://schemas.microsoft.com/office/drawing/2014/main" id="{A827A8BB-48EB-43B0-6D3B-EB2796FD8C80}"/>
              </a:ext>
            </a:extLst>
          </p:cNvPr>
          <p:cNvSpPr txBox="1"/>
          <p:nvPr/>
        </p:nvSpPr>
        <p:spPr>
          <a:xfrm>
            <a:off x="1314496" y="817971"/>
            <a:ext cx="9429137" cy="523220"/>
          </a:xfrm>
          <a:prstGeom prst="rect">
            <a:avLst/>
          </a:prstGeom>
          <a:noFill/>
        </p:spPr>
        <p:txBody>
          <a:bodyPr wrap="square">
            <a:spAutoFit/>
          </a:bodyPr>
          <a:lstStyle/>
          <a:p>
            <a:pPr lvl="0" algn="ctr">
              <a:defRPr/>
            </a:pPr>
            <a:r>
              <a:rPr kumimoji="0" lang="kk-KZ" sz="1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Пәндік- циклдік </a:t>
            </a:r>
            <a:r>
              <a:rPr kumimoji="0" lang="kk-KZ" sz="1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комиссия</a:t>
            </a:r>
            <a:r>
              <a:rPr kumimoji="0" lang="kk-KZ" sz="14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«Шаштараз өнері» </a:t>
            </a:r>
            <a:b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lang="kk-KZ" sz="1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Арнайы пәндер оқытушылары - </a:t>
            </a:r>
            <a:r>
              <a:rPr kumimoji="0" lang="kk-KZ"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Алдашова Эльвира</a:t>
            </a:r>
            <a:r>
              <a:rPr kumimoji="0" lang="kk-KZ" sz="14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Шарибековна</a:t>
            </a:r>
            <a:r>
              <a:rPr lang="kk-KZ" sz="1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Амирова Бакытгуль Рысбековна</a:t>
            </a:r>
            <a:endParaRPr kumimoji="0" lang="ru-RU" sz="1400" b="0" i="0" u="none" strike="noStrike" kern="1200" cap="none" spc="0" normalizeH="0" baseline="0" noProof="0" dirty="0">
              <a:ln>
                <a:noFill/>
              </a:ln>
              <a:solidFill>
                <a:prstClr val="black"/>
              </a:solidFill>
              <a:effectLst/>
              <a:uLnTx/>
              <a:uFillTx/>
              <a:latin typeface="Calibri" panose="020F0502020204030204"/>
            </a:endParaRPr>
          </a:p>
        </p:txBody>
      </p:sp>
      <p:sp>
        <p:nvSpPr>
          <p:cNvPr id="4" name="Прямоугольник 3"/>
          <p:cNvSpPr/>
          <p:nvPr/>
        </p:nvSpPr>
        <p:spPr>
          <a:xfrm>
            <a:off x="606668" y="1516583"/>
            <a:ext cx="10612315" cy="3323987"/>
          </a:xfrm>
          <a:prstGeom prst="rect">
            <a:avLst/>
          </a:prstGeom>
        </p:spPr>
        <p:txBody>
          <a:bodyPr wrap="square">
            <a:spAutoFit/>
          </a:bodyPr>
          <a:lstStyle/>
          <a:p>
            <a:pPr algn="just"/>
            <a:r>
              <a:rPr lang="kk-KZ" sz="1600" dirty="0">
                <a:latin typeface="Times New Roman" panose="02020603050405020304" pitchFamily="18" charset="0"/>
                <a:cs typeface="Times New Roman" panose="02020603050405020304" pitchFamily="18" charset="0"/>
              </a:rPr>
              <a:t>Еңбек өтілі – </a:t>
            </a:r>
            <a:r>
              <a:rPr lang="kk-KZ" sz="1600" dirty="0" smtClean="0">
                <a:latin typeface="Times New Roman" panose="02020603050405020304" pitchFamily="18" charset="0"/>
                <a:cs typeface="Times New Roman" panose="02020603050405020304" pitchFamily="18" charset="0"/>
              </a:rPr>
              <a:t>27 </a:t>
            </a:r>
            <a:r>
              <a:rPr lang="kk-KZ" sz="1600" dirty="0">
                <a:latin typeface="Times New Roman" panose="02020603050405020304" pitchFamily="18" charset="0"/>
                <a:cs typeface="Times New Roman" panose="02020603050405020304" pitchFamily="18" charset="0"/>
              </a:rPr>
              <a:t>жыл 5 ай, санаты </a:t>
            </a:r>
            <a:r>
              <a:rPr lang="kk-KZ" sz="1600" dirty="0" smtClean="0">
                <a:latin typeface="Times New Roman" panose="02020603050405020304" pitchFamily="18" charset="0"/>
                <a:cs typeface="Times New Roman" panose="02020603050405020304" pitchFamily="18" charset="0"/>
              </a:rPr>
              <a:t>–жоғары;      24 </a:t>
            </a:r>
            <a:r>
              <a:rPr lang="kk-KZ" sz="1600" dirty="0">
                <a:latin typeface="Times New Roman" panose="02020603050405020304" pitchFamily="18" charset="0"/>
                <a:cs typeface="Times New Roman" panose="02020603050405020304" pitchFamily="18" charset="0"/>
              </a:rPr>
              <a:t>жыл </a:t>
            </a:r>
            <a:r>
              <a:rPr lang="kk-KZ" sz="1600" dirty="0" smtClean="0">
                <a:latin typeface="Times New Roman" panose="02020603050405020304" pitchFamily="18" charset="0"/>
                <a:cs typeface="Times New Roman" panose="02020603050405020304" pitchFamily="18" charset="0"/>
              </a:rPr>
              <a:t>7 </a:t>
            </a:r>
            <a:r>
              <a:rPr lang="kk-KZ" sz="1600" dirty="0">
                <a:latin typeface="Times New Roman" panose="02020603050405020304" pitchFamily="18" charset="0"/>
                <a:cs typeface="Times New Roman" panose="02020603050405020304" pitchFamily="18" charset="0"/>
              </a:rPr>
              <a:t>ай, санаты </a:t>
            </a:r>
            <a:r>
              <a:rPr lang="kk-KZ" sz="1600" dirty="0" smtClean="0">
                <a:latin typeface="Times New Roman" panose="02020603050405020304" pitchFamily="18" charset="0"/>
                <a:cs typeface="Times New Roman" panose="02020603050405020304" pitchFamily="18" charset="0"/>
              </a:rPr>
              <a:t>–екінші; </a:t>
            </a:r>
          </a:p>
          <a:p>
            <a:pPr algn="just"/>
            <a:r>
              <a:rPr lang="kk-KZ" sz="1600" i="1" dirty="0" smtClean="0">
                <a:latin typeface="Times New Roman" panose="02020603050405020304" pitchFamily="18" charset="0"/>
                <a:cs typeface="Times New Roman" panose="02020603050405020304" pitchFamily="18" charset="0"/>
              </a:rPr>
              <a:t>Қатысқан күні</a:t>
            </a:r>
            <a:r>
              <a:rPr lang="kk-KZ" sz="1600" dirty="0" smtClean="0">
                <a:latin typeface="Times New Roman" panose="02020603050405020304" pitchFamily="18" charset="0"/>
                <a:cs typeface="Times New Roman" panose="02020603050405020304" pitchFamily="18" charset="0"/>
              </a:rPr>
              <a:t>: 07.12.2023ж</a:t>
            </a:r>
          </a:p>
          <a:p>
            <a:pPr algn="just"/>
            <a:r>
              <a:rPr lang="kk-KZ" sz="1600" i="1" dirty="0" smtClean="0">
                <a:latin typeface="Times New Roman" panose="02020603050405020304" pitchFamily="18" charset="0"/>
                <a:cs typeface="Times New Roman" panose="02020603050405020304" pitchFamily="18" charset="0"/>
              </a:rPr>
              <a:t>Курс</a:t>
            </a:r>
            <a:r>
              <a:rPr lang="kk-KZ" sz="1600" dirty="0" smtClean="0">
                <a:latin typeface="Times New Roman" panose="02020603050405020304" pitchFamily="18" charset="0"/>
                <a:cs typeface="Times New Roman" panose="02020603050405020304" pitchFamily="18" charset="0"/>
              </a:rPr>
              <a:t>: 2</a:t>
            </a:r>
          </a:p>
          <a:p>
            <a:pPr algn="just"/>
            <a:r>
              <a:rPr lang="ru-RU" sz="1600" i="1" dirty="0" err="1">
                <a:latin typeface="Times New Roman" panose="02020603050405020304" pitchFamily="18" charset="0"/>
                <a:cs typeface="Times New Roman" panose="02020603050405020304" pitchFamily="18" charset="0"/>
              </a:rPr>
              <a:t>Өткізу</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формасы</a:t>
            </a:r>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викторина </a:t>
            </a:r>
            <a:r>
              <a:rPr lang="ru-RU" sz="1600" i="1" dirty="0" err="1" smtClean="0">
                <a:latin typeface="Times New Roman" panose="02020603050405020304" pitchFamily="18" charset="0"/>
                <a:cs typeface="Times New Roman" panose="02020603050405020304" pitchFamily="18" charset="0"/>
              </a:rPr>
              <a:t>сабағы</a:t>
            </a:r>
            <a:endParaRPr lang="ru-RU" sz="1600" i="1" dirty="0" smtClean="0">
              <a:latin typeface="Times New Roman" panose="02020603050405020304" pitchFamily="18" charset="0"/>
              <a:cs typeface="Times New Roman" panose="02020603050405020304" pitchFamily="18" charset="0"/>
            </a:endParaRPr>
          </a:p>
          <a:p>
            <a:pPr algn="just"/>
            <a:endParaRPr lang="kk-KZ" sz="1600" i="1" dirty="0">
              <a:latin typeface="Times New Roman" panose="02020603050405020304" pitchFamily="18" charset="0"/>
              <a:cs typeface="Times New Roman" panose="02020603050405020304" pitchFamily="18" charset="0"/>
            </a:endParaRPr>
          </a:p>
          <a:p>
            <a:pPr algn="just"/>
            <a:r>
              <a:rPr lang="kk-KZ" sz="1600" i="1" dirty="0" smtClean="0">
                <a:latin typeface="Times New Roman" panose="02020603050405020304" pitchFamily="18" charset="0"/>
                <a:cs typeface="Times New Roman" panose="02020603050405020304" pitchFamily="18" charset="0"/>
              </a:rPr>
              <a:t>Тақырыбы</a:t>
            </a:r>
            <a:r>
              <a:rPr lang="kk-KZ" sz="1600" dirty="0">
                <a:latin typeface="Times New Roman" panose="02020603050405020304" pitchFamily="18" charset="0"/>
                <a:cs typeface="Times New Roman" panose="02020603050405020304" pitchFamily="18" charset="0"/>
              </a:rPr>
              <a:t>: </a:t>
            </a:r>
            <a:r>
              <a:rPr lang="kk-KZ" sz="1600" b="1" dirty="0">
                <a:latin typeface="Times New Roman" panose="02020603050405020304" pitchFamily="18" charset="0"/>
                <a:ea typeface="Times New Roman" panose="02020603050405020304" pitchFamily="18" charset="0"/>
                <a:cs typeface="Times New Roman" panose="02020603050405020304" pitchFamily="18" charset="0"/>
              </a:rPr>
              <a:t>«Сұлулық әлемінде» </a:t>
            </a:r>
            <a:endParaRPr lang="kk-KZ"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kk-KZ" sz="1600" dirty="0" smtClean="0">
                <a:latin typeface="Times New Roman" panose="02020603050405020304" pitchFamily="18" charset="0"/>
                <a:cs typeface="Times New Roman" panose="02020603050405020304" pitchFamily="18" charset="0"/>
              </a:rPr>
              <a:t>      Педагогтердің екі тілде кіріспе сөзі. Виктторина сабағы 9 кезең (Эмблема, дивиз; Сұрақ-жауап; Лото; Соқыр шаш кию; Білікті шаштараз; Логика; Капитандар бәсекелесі; Пинг-Тонг; Кроссворд) бойынша білім алушылардың білімдері тесерілді.  Екі команда сайысқа түсіп, шаштараз өнері бойынша өз білімдерін көрсете білді. Жарыс соңында қорытынды шығарылып, жеңімпаз команда анықталып, марапатталды. Сабақ соңында рефлексия жүргізілді. Рефлексияға жанкүерлер де қатысып, өз бағаларын берді. </a:t>
            </a:r>
            <a:endParaRPr lang="kk-KZ" sz="1600" dirty="0">
              <a:latin typeface="Times New Roman" panose="02020603050405020304" pitchFamily="18" charset="0"/>
              <a:cs typeface="Times New Roman" panose="02020603050405020304" pitchFamily="18" charset="0"/>
            </a:endParaRPr>
          </a:p>
          <a:p>
            <a:pPr algn="just"/>
            <a:r>
              <a:rPr lang="kk-KZ" sz="1600" i="1" dirty="0">
                <a:latin typeface="Times New Roman" panose="02020603050405020304" pitchFamily="18" charset="0"/>
                <a:cs typeface="Times New Roman" panose="02020603050405020304" pitchFamily="18" charset="0"/>
              </a:rPr>
              <a:t>Ұсыныс</a:t>
            </a:r>
            <a:r>
              <a:rPr lang="kk-KZ"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Білім алушылардың топта жұмыс жасау дағдыларын қалыптастыру.</a:t>
            </a:r>
            <a:endParaRPr lang="kk-KZ" sz="1600" dirty="0">
              <a:latin typeface="Times New Roman" panose="02020603050405020304" pitchFamily="18" charset="0"/>
              <a:cs typeface="Times New Roman" panose="02020603050405020304" pitchFamily="18" charset="0"/>
            </a:endParaRPr>
          </a:p>
          <a:p>
            <a:endParaRPr lang="kk-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71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Рисунок 6">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
        <p:nvSpPr>
          <p:cNvPr id="8" name="Прямоугольник 7"/>
          <p:cNvSpPr/>
          <p:nvPr/>
        </p:nvSpPr>
        <p:spPr>
          <a:xfrm>
            <a:off x="345831" y="108943"/>
            <a:ext cx="10322169" cy="1083374"/>
          </a:xfrm>
          <a:prstGeom prst="rect">
            <a:avLst/>
          </a:prstGeom>
        </p:spPr>
        <p:txBody>
          <a:bodyPr wrap="square">
            <a:spAutoFit/>
          </a:bodyPr>
          <a:lstStyle/>
          <a:p>
            <a:pPr algn="ctr">
              <a:lnSpc>
                <a:spcPct val="115000"/>
              </a:lnSpc>
              <a:spcAft>
                <a:spcPts val="0"/>
              </a:spcAft>
            </a:pPr>
            <a:r>
              <a:rPr lang="kk-KZ" sz="2800" b="1" dirty="0">
                <a:latin typeface="Times New Roman" panose="02020603050405020304" pitchFamily="18" charset="0"/>
                <a:ea typeface="Times New Roman" panose="02020603050405020304" pitchFamily="18" charset="0"/>
              </a:rPr>
              <a:t>Н</a:t>
            </a:r>
            <a:r>
              <a:rPr lang="kk-KZ" sz="2800" b="1" dirty="0" smtClean="0">
                <a:latin typeface="Times New Roman" panose="02020603050405020304" pitchFamily="18" charset="0"/>
                <a:ea typeface="Times New Roman" panose="02020603050405020304" pitchFamily="18" charset="0"/>
              </a:rPr>
              <a:t>еделя </a:t>
            </a:r>
            <a:r>
              <a:rPr lang="kk-KZ" sz="2800" b="1" dirty="0">
                <a:latin typeface="Times New Roman" panose="02020603050405020304" pitchFamily="18" charset="0"/>
                <a:ea typeface="Times New Roman" panose="02020603050405020304" pitchFamily="18" charset="0"/>
              </a:rPr>
              <a:t>ПЦК </a:t>
            </a:r>
            <a:endParaRPr lang="ru-RU" sz="2800" b="1"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kk-KZ" sz="2800" dirty="0" smtClean="0">
                <a:latin typeface="Times New Roman" panose="02020603050405020304" pitchFamily="18" charset="0"/>
                <a:ea typeface="Times New Roman" panose="02020603050405020304" pitchFamily="18" charset="0"/>
              </a:rPr>
              <a:t> </a:t>
            </a:r>
            <a:r>
              <a:rPr lang="ru-RU" sz="2800" dirty="0" smtClean="0">
                <a:latin typeface="Times New Roman" panose="02020603050405020304" pitchFamily="18" charset="0"/>
                <a:ea typeface="Times New Roman" panose="02020603050405020304" pitchFamily="18" charset="0"/>
              </a:rPr>
              <a:t>«</a:t>
            </a:r>
            <a:r>
              <a:rPr lang="kk-KZ" sz="2800" dirty="0" smtClean="0">
                <a:latin typeface="Times New Roman" panose="02020603050405020304" pitchFamily="18" charset="0"/>
                <a:ea typeface="Times New Roman" panose="02020603050405020304" pitchFamily="18" charset="0"/>
              </a:rPr>
              <a:t>Общеобразовательных дисциплин»</a:t>
            </a:r>
            <a:r>
              <a:rPr lang="ru-RU" sz="2800" dirty="0" smtClean="0">
                <a:latin typeface="Times New Roman" panose="02020603050405020304" pitchFamily="18" charset="0"/>
                <a:ea typeface="Times New Roman" panose="02020603050405020304" pitchFamily="18" charset="0"/>
              </a:rPr>
              <a:t> </a:t>
            </a:r>
            <a:r>
              <a:rPr lang="ru-RU" sz="2800" dirty="0" smtClean="0">
                <a:effectLst/>
                <a:latin typeface="Times New Roman" panose="02020603050405020304" pitchFamily="18" charset="0"/>
                <a:ea typeface="Times New Roman" panose="02020603050405020304" pitchFamily="18" charset="0"/>
              </a:rPr>
              <a:t>с </a:t>
            </a:r>
            <a:r>
              <a:rPr lang="ru-RU" sz="2800" dirty="0" smtClean="0">
                <a:latin typeface="Times New Roman" panose="02020603050405020304" pitchFamily="18" charset="0"/>
                <a:ea typeface="Times New Roman" panose="02020603050405020304" pitchFamily="18" charset="0"/>
              </a:rPr>
              <a:t>18</a:t>
            </a:r>
            <a:r>
              <a:rPr lang="ru-RU" sz="2800" dirty="0" smtClean="0">
                <a:effectLst/>
                <a:latin typeface="Times New Roman" panose="02020603050405020304" pitchFamily="18" charset="0"/>
                <a:ea typeface="Times New Roman" panose="02020603050405020304" pitchFamily="18" charset="0"/>
              </a:rPr>
              <a:t>.09 - </a:t>
            </a:r>
            <a:r>
              <a:rPr lang="ru-RU" sz="2800" dirty="0" smtClean="0">
                <a:latin typeface="Times New Roman" panose="02020603050405020304" pitchFamily="18" charset="0"/>
                <a:ea typeface="Times New Roman" panose="02020603050405020304" pitchFamily="18" charset="0"/>
              </a:rPr>
              <a:t>27</a:t>
            </a:r>
            <a:r>
              <a:rPr lang="ru-RU" sz="2800" dirty="0" smtClean="0">
                <a:effectLst/>
                <a:latin typeface="Times New Roman" panose="02020603050405020304" pitchFamily="18" charset="0"/>
                <a:ea typeface="Times New Roman" panose="02020603050405020304" pitchFamily="18" charset="0"/>
              </a:rPr>
              <a:t>.09.2023г</a:t>
            </a:r>
            <a:endParaRPr lang="ru-RU" sz="2800" dirty="0">
              <a:effectLst/>
              <a:latin typeface="Times New Roman" panose="02020603050405020304" pitchFamily="18" charset="0"/>
              <a:ea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099378633"/>
              </p:ext>
            </p:extLst>
          </p:nvPr>
        </p:nvGraphicFramePr>
        <p:xfrm>
          <a:off x="3675191" y="1249563"/>
          <a:ext cx="4299439" cy="1473669"/>
        </p:xfrm>
        <a:graphic>
          <a:graphicData uri="http://schemas.openxmlformats.org/drawingml/2006/table">
            <a:tbl>
              <a:tblPr>
                <a:tableStyleId>{5C22544A-7EE6-4342-B048-85BDC9FD1C3A}</a:tableStyleId>
              </a:tblPr>
              <a:tblGrid>
                <a:gridCol w="611370">
                  <a:extLst>
                    <a:ext uri="{9D8B030D-6E8A-4147-A177-3AD203B41FA5}">
                      <a16:colId xmlns:a16="http://schemas.microsoft.com/office/drawing/2014/main" val="3782161225"/>
                    </a:ext>
                  </a:extLst>
                </a:gridCol>
                <a:gridCol w="420813">
                  <a:extLst>
                    <a:ext uri="{9D8B030D-6E8A-4147-A177-3AD203B41FA5}">
                      <a16:colId xmlns:a16="http://schemas.microsoft.com/office/drawing/2014/main" val="3732851313"/>
                    </a:ext>
                  </a:extLst>
                </a:gridCol>
                <a:gridCol w="365234">
                  <a:extLst>
                    <a:ext uri="{9D8B030D-6E8A-4147-A177-3AD203B41FA5}">
                      <a16:colId xmlns:a16="http://schemas.microsoft.com/office/drawing/2014/main" val="2972787430"/>
                    </a:ext>
                  </a:extLst>
                </a:gridCol>
                <a:gridCol w="361264">
                  <a:extLst>
                    <a:ext uri="{9D8B030D-6E8A-4147-A177-3AD203B41FA5}">
                      <a16:colId xmlns:a16="http://schemas.microsoft.com/office/drawing/2014/main" val="2619683461"/>
                    </a:ext>
                  </a:extLst>
                </a:gridCol>
                <a:gridCol w="607557">
                  <a:extLst>
                    <a:ext uri="{9D8B030D-6E8A-4147-A177-3AD203B41FA5}">
                      <a16:colId xmlns:a16="http://schemas.microsoft.com/office/drawing/2014/main" val="2735804874"/>
                    </a:ext>
                  </a:extLst>
                </a:gridCol>
                <a:gridCol w="533563">
                  <a:extLst>
                    <a:ext uri="{9D8B030D-6E8A-4147-A177-3AD203B41FA5}">
                      <a16:colId xmlns:a16="http://schemas.microsoft.com/office/drawing/2014/main" val="1739693503"/>
                    </a:ext>
                  </a:extLst>
                </a:gridCol>
                <a:gridCol w="541296">
                  <a:extLst>
                    <a:ext uri="{9D8B030D-6E8A-4147-A177-3AD203B41FA5}">
                      <a16:colId xmlns:a16="http://schemas.microsoft.com/office/drawing/2014/main" val="439523009"/>
                    </a:ext>
                  </a:extLst>
                </a:gridCol>
                <a:gridCol w="394373">
                  <a:extLst>
                    <a:ext uri="{9D8B030D-6E8A-4147-A177-3AD203B41FA5}">
                      <a16:colId xmlns:a16="http://schemas.microsoft.com/office/drawing/2014/main" val="1646216199"/>
                    </a:ext>
                  </a:extLst>
                </a:gridCol>
                <a:gridCol w="463969">
                  <a:extLst>
                    <a:ext uri="{9D8B030D-6E8A-4147-A177-3AD203B41FA5}">
                      <a16:colId xmlns:a16="http://schemas.microsoft.com/office/drawing/2014/main" val="4270841406"/>
                    </a:ext>
                  </a:extLst>
                </a:gridCol>
              </a:tblGrid>
              <a:tr h="799645">
                <a:tc>
                  <a:txBody>
                    <a:bodyPr/>
                    <a:lstStyle/>
                    <a:p>
                      <a:pPr algn="ctr" fontAlgn="b"/>
                      <a:r>
                        <a:rPr lang="ru-RU" sz="1100" u="none" strike="noStrike" dirty="0" smtClean="0">
                          <a:effectLst/>
                          <a:latin typeface="Times New Roman" panose="02020603050405020304" pitchFamily="18" charset="0"/>
                          <a:cs typeface="Times New Roman" panose="02020603050405020304" pitchFamily="18" charset="0"/>
                        </a:rPr>
                        <a:t>Общее количество</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100" u="none" strike="noStrike" dirty="0">
                          <a:effectLst/>
                          <a:latin typeface="Times New Roman" panose="02020603050405020304" pitchFamily="18" charset="0"/>
                          <a:cs typeface="Times New Roman" panose="02020603050405020304" pitchFamily="18" charset="0"/>
                        </a:rPr>
                        <a:t>высшая</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100" u="none" strike="noStrike" dirty="0">
                          <a:effectLst/>
                          <a:latin typeface="Times New Roman" panose="02020603050405020304" pitchFamily="18" charset="0"/>
                          <a:cs typeface="Times New Roman" panose="02020603050405020304" pitchFamily="18" charset="0"/>
                        </a:rPr>
                        <a:t>первая</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100" u="none" strike="noStrike" dirty="0">
                          <a:effectLst/>
                          <a:latin typeface="Times New Roman" panose="02020603050405020304" pitchFamily="18" charset="0"/>
                          <a:cs typeface="Times New Roman" panose="02020603050405020304" pitchFamily="18" charset="0"/>
                        </a:rPr>
                        <a:t>вторая</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100" u="none" strike="noStrike" dirty="0">
                          <a:effectLst/>
                          <a:latin typeface="Times New Roman" panose="02020603050405020304" pitchFamily="18" charset="0"/>
                          <a:cs typeface="Times New Roman" panose="02020603050405020304" pitchFamily="18" charset="0"/>
                        </a:rPr>
                        <a:t>педагог-исследователь</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100" u="none" strike="noStrike" dirty="0">
                          <a:effectLst/>
                          <a:latin typeface="Times New Roman" panose="02020603050405020304" pitchFamily="18" charset="0"/>
                          <a:cs typeface="Times New Roman" panose="02020603050405020304" pitchFamily="18" charset="0"/>
                        </a:rPr>
                        <a:t>педагог-эксперт</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100" u="none" strike="noStrike" dirty="0">
                          <a:effectLst/>
                          <a:latin typeface="Times New Roman" panose="02020603050405020304" pitchFamily="18" charset="0"/>
                          <a:cs typeface="Times New Roman" panose="02020603050405020304" pitchFamily="18" charset="0"/>
                        </a:rPr>
                        <a:t>педагог-модератор</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100" u="none" strike="noStrike" dirty="0">
                          <a:effectLst/>
                          <a:latin typeface="Times New Roman" panose="02020603050405020304" pitchFamily="18" charset="0"/>
                          <a:cs typeface="Times New Roman" panose="02020603050405020304" pitchFamily="18" charset="0"/>
                        </a:rPr>
                        <a:t>педагог</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100" u="none" strike="noStrike" dirty="0">
                          <a:effectLst/>
                          <a:latin typeface="Times New Roman" panose="02020603050405020304" pitchFamily="18" charset="0"/>
                          <a:cs typeface="Times New Roman" panose="02020603050405020304" pitchFamily="18" charset="0"/>
                        </a:rPr>
                        <a:t>без категории</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86431865"/>
                  </a:ext>
                </a:extLst>
              </a:tr>
              <a:tr h="337012">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30</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11</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71359678"/>
                  </a:ext>
                </a:extLst>
              </a:tr>
              <a:tr h="337012">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100%</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10%</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17%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13%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36%</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808490309"/>
                  </a:ext>
                </a:extLst>
              </a:tr>
            </a:tbl>
          </a:graphicData>
        </a:graphic>
      </p:graphicFrame>
      <p:pic>
        <p:nvPicPr>
          <p:cNvPr id="14" name="Рисунок 13"/>
          <p:cNvPicPr>
            <a:picLocks noChangeAspect="1"/>
          </p:cNvPicPr>
          <p:nvPr/>
        </p:nvPicPr>
        <p:blipFill rotWithShape="1">
          <a:blip r:embed="rId4" cstate="hqprint">
            <a:extLst>
              <a:ext uri="{28A0092B-C50C-407E-A947-70E740481C1C}">
                <a14:useLocalDpi xmlns:a14="http://schemas.microsoft.com/office/drawing/2010/main" val="0"/>
              </a:ext>
            </a:extLst>
          </a:blip>
          <a:srcRect l="8594"/>
          <a:stretch/>
        </p:blipFill>
        <p:spPr>
          <a:xfrm>
            <a:off x="169987" y="1219539"/>
            <a:ext cx="3335217" cy="5414680"/>
          </a:xfrm>
          <a:prstGeom prst="rect">
            <a:avLst/>
          </a:prstGeom>
        </p:spPr>
      </p:pic>
      <p:graphicFrame>
        <p:nvGraphicFramePr>
          <p:cNvPr id="15" name="Таблица 14"/>
          <p:cNvGraphicFramePr>
            <a:graphicFrameLocks noGrp="1"/>
          </p:cNvGraphicFramePr>
          <p:nvPr>
            <p:extLst>
              <p:ext uri="{D42A27DB-BD31-4B8C-83A1-F6EECF244321}">
                <p14:modId xmlns:p14="http://schemas.microsoft.com/office/powerpoint/2010/main" val="3946590864"/>
              </p:ext>
            </p:extLst>
          </p:nvPr>
        </p:nvGraphicFramePr>
        <p:xfrm>
          <a:off x="8401051" y="1309612"/>
          <a:ext cx="3603380" cy="1413620"/>
        </p:xfrm>
        <a:graphic>
          <a:graphicData uri="http://schemas.openxmlformats.org/drawingml/2006/table">
            <a:tbl>
              <a:tblPr>
                <a:tableStyleId>{5C22544A-7EE6-4342-B048-85BDC9FD1C3A}</a:tableStyleId>
              </a:tblPr>
              <a:tblGrid>
                <a:gridCol w="876652">
                  <a:extLst>
                    <a:ext uri="{9D8B030D-6E8A-4147-A177-3AD203B41FA5}">
                      <a16:colId xmlns:a16="http://schemas.microsoft.com/office/drawing/2014/main" val="3782161225"/>
                    </a:ext>
                  </a:extLst>
                </a:gridCol>
                <a:gridCol w="603409">
                  <a:extLst>
                    <a:ext uri="{9D8B030D-6E8A-4147-A177-3AD203B41FA5}">
                      <a16:colId xmlns:a16="http://schemas.microsoft.com/office/drawing/2014/main" val="3732851313"/>
                    </a:ext>
                  </a:extLst>
                </a:gridCol>
                <a:gridCol w="523714">
                  <a:extLst>
                    <a:ext uri="{9D8B030D-6E8A-4147-A177-3AD203B41FA5}">
                      <a16:colId xmlns:a16="http://schemas.microsoft.com/office/drawing/2014/main" val="2972787430"/>
                    </a:ext>
                  </a:extLst>
                </a:gridCol>
                <a:gridCol w="518022">
                  <a:extLst>
                    <a:ext uri="{9D8B030D-6E8A-4147-A177-3AD203B41FA5}">
                      <a16:colId xmlns:a16="http://schemas.microsoft.com/office/drawing/2014/main" val="2619683461"/>
                    </a:ext>
                  </a:extLst>
                </a:gridCol>
                <a:gridCol w="1081583">
                  <a:extLst>
                    <a:ext uri="{9D8B030D-6E8A-4147-A177-3AD203B41FA5}">
                      <a16:colId xmlns:a16="http://schemas.microsoft.com/office/drawing/2014/main" val="2735804874"/>
                    </a:ext>
                  </a:extLst>
                </a:gridCol>
              </a:tblGrid>
              <a:tr h="767060">
                <a:tc>
                  <a:txBody>
                    <a:bodyPr/>
                    <a:lstStyle/>
                    <a:p>
                      <a:pPr algn="ctr" fontAlgn="b"/>
                      <a:r>
                        <a:rPr lang="ru-RU" sz="1200" u="none" strike="noStrike" dirty="0" smtClean="0">
                          <a:effectLst/>
                          <a:latin typeface="Times New Roman" panose="02020603050405020304" pitchFamily="18" charset="0"/>
                          <a:cs typeface="Times New Roman" panose="02020603050405020304" pitchFamily="18" charset="0"/>
                        </a:rPr>
                        <a:t>Общее количество</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chemeClr val="dk1"/>
                          </a:solidFill>
                          <a:effectLst/>
                          <a:latin typeface="Times New Roman" panose="02020603050405020304" pitchFamily="18" charset="0"/>
                          <a:cs typeface="Times New Roman" panose="02020603050405020304" pitchFamily="18" charset="0"/>
                        </a:rPr>
                        <a:t>Открытые</a:t>
                      </a:r>
                      <a:r>
                        <a:rPr lang="kk-KZ" sz="1200" b="0" i="0" u="none" strike="noStrike" baseline="0" dirty="0" smtClean="0">
                          <a:solidFill>
                            <a:schemeClr val="dk1"/>
                          </a:solidFill>
                          <a:effectLst/>
                          <a:latin typeface="Times New Roman" panose="02020603050405020304" pitchFamily="18" charset="0"/>
                          <a:cs typeface="Times New Roman" panose="02020603050405020304" pitchFamily="18" charset="0"/>
                        </a:rPr>
                        <a:t> уроки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latin typeface="Times New Roman" panose="02020603050405020304" pitchFamily="18" charset="0"/>
                          <a:cs typeface="Times New Roman" panose="02020603050405020304" pitchFamily="18" charset="0"/>
                        </a:rPr>
                        <a:t>Эссе</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Акции, экскурсии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err="1" smtClean="0">
                          <a:effectLst/>
                          <a:latin typeface="Times New Roman" panose="02020603050405020304" pitchFamily="18" charset="0"/>
                          <a:cs typeface="Times New Roman" panose="02020603050405020304" pitchFamily="18" charset="0"/>
                        </a:rPr>
                        <a:t>Внекл</a:t>
                      </a:r>
                      <a:r>
                        <a:rPr lang="ru-RU" sz="1200" u="none" strike="noStrike" dirty="0" smtClean="0">
                          <a:effectLst/>
                          <a:latin typeface="Times New Roman" panose="02020603050405020304" pitchFamily="18" charset="0"/>
                          <a:cs typeface="Times New Roman" panose="02020603050405020304" pitchFamily="18" charset="0"/>
                        </a:rPr>
                        <a:t> мероприятия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86431865"/>
                  </a:ext>
                </a:extLst>
              </a:tr>
              <a:tr h="323280">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9</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71359678"/>
                  </a:ext>
                </a:extLst>
              </a:tr>
              <a:tr h="323280">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23</a:t>
                      </a: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11</a:t>
                      </a: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33</a:t>
                      </a: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33</a:t>
                      </a: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808490309"/>
                  </a:ext>
                </a:extLst>
              </a:tr>
            </a:tbl>
          </a:graphicData>
        </a:graphic>
      </p:graphicFrame>
      <p:graphicFrame>
        <p:nvGraphicFramePr>
          <p:cNvPr id="16" name="Диаграмма 15"/>
          <p:cNvGraphicFramePr>
            <a:graphicFrameLocks/>
          </p:cNvGraphicFramePr>
          <p:nvPr>
            <p:extLst>
              <p:ext uri="{D42A27DB-BD31-4B8C-83A1-F6EECF244321}">
                <p14:modId xmlns:p14="http://schemas.microsoft.com/office/powerpoint/2010/main" val="789703073"/>
              </p:ext>
            </p:extLst>
          </p:nvPr>
        </p:nvGraphicFramePr>
        <p:xfrm>
          <a:off x="8282355" y="2742313"/>
          <a:ext cx="3631956" cy="24363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Диаграмма 17"/>
          <p:cNvGraphicFramePr>
            <a:graphicFrameLocks/>
          </p:cNvGraphicFramePr>
          <p:nvPr>
            <p:extLst>
              <p:ext uri="{D42A27DB-BD31-4B8C-83A1-F6EECF244321}">
                <p14:modId xmlns:p14="http://schemas.microsoft.com/office/powerpoint/2010/main" val="1124093255"/>
              </p:ext>
            </p:extLst>
          </p:nvPr>
        </p:nvGraphicFramePr>
        <p:xfrm>
          <a:off x="3538909" y="2723232"/>
          <a:ext cx="5394075"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54771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15BC64F6-2886-EBEB-AA2D-7B1C7083E1D5}"/>
              </a:ext>
            </a:extLst>
          </p:cNvPr>
          <p:cNvSpPr txBox="1">
            <a:spLocks/>
          </p:cNvSpPr>
          <p:nvPr/>
        </p:nvSpPr>
        <p:spPr>
          <a:xfrm>
            <a:off x="2566786" y="-42037"/>
            <a:ext cx="7708490" cy="123131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defRPr/>
            </a:pP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4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lang="ru-RU" sz="4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4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lang="ru-RU" sz="48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сән</a:t>
            </a: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8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дизайн </a:t>
            </a:r>
            <a:r>
              <a:rPr lang="ru-RU" sz="48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колледжі</a:t>
            </a: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4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4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sz="48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қаласы</a:t>
            </a: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8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білім</a:t>
            </a:r>
            <a:r>
              <a:rPr lang="ru-RU" sz="4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8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басқармасы</a:t>
            </a:r>
            <a:r>
              <a:rPr lang="ru-RU" sz="37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37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1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1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1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1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1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1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6"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pic>
        <p:nvPicPr>
          <p:cNvPr id="8" name="Рисунок 7">
            <a:extLst>
              <a:ext uri="{FF2B5EF4-FFF2-40B4-BE49-F238E27FC236}">
                <a16:creationId xmlns:a16="http://schemas.microsoft.com/office/drawing/2014/main" id="{4399D7E5-7F2B-69A2-E298-D03C10ECC505}"/>
              </a:ext>
            </a:extLst>
          </p:cNvPr>
          <p:cNvPicPr>
            <a:picLocks noChangeAspect="1"/>
          </p:cNvPicPr>
          <p:nvPr/>
        </p:nvPicPr>
        <p:blipFill rotWithShape="1">
          <a:blip r:embed="rId4">
            <a:extLst>
              <a:ext uri="{28A0092B-C50C-407E-A947-70E740481C1C}">
                <a14:useLocalDpi xmlns:a14="http://schemas.microsoft.com/office/drawing/2010/main" val="0"/>
              </a:ext>
            </a:extLst>
          </a:blip>
          <a:srcRect t="33366"/>
          <a:stretch/>
        </p:blipFill>
        <p:spPr>
          <a:xfrm>
            <a:off x="206476" y="1522439"/>
            <a:ext cx="4345859" cy="3471592"/>
          </a:xfrm>
          <a:prstGeom prst="rect">
            <a:avLst/>
          </a:prstGeom>
          <a:ln>
            <a:noFill/>
          </a:ln>
          <a:effectLst>
            <a:softEdge rad="112500"/>
          </a:effectLst>
        </p:spPr>
      </p:pic>
      <p:pic>
        <p:nvPicPr>
          <p:cNvPr id="9" name="Рисунок 8">
            <a:extLst>
              <a:ext uri="{FF2B5EF4-FFF2-40B4-BE49-F238E27FC236}">
                <a16:creationId xmlns:a16="http://schemas.microsoft.com/office/drawing/2014/main" id="{46C959DB-5065-AB6C-A145-AB079F7DC4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3288" y="1513682"/>
            <a:ext cx="3429758" cy="3401218"/>
          </a:xfrm>
          <a:prstGeom prst="rect">
            <a:avLst/>
          </a:prstGeom>
          <a:ln>
            <a:noFill/>
          </a:ln>
          <a:effectLst>
            <a:softEdge rad="112500"/>
          </a:effectLst>
        </p:spPr>
      </p:pic>
      <p:pic>
        <p:nvPicPr>
          <p:cNvPr id="10" name="Рисунок 9">
            <a:extLst>
              <a:ext uri="{FF2B5EF4-FFF2-40B4-BE49-F238E27FC236}">
                <a16:creationId xmlns:a16="http://schemas.microsoft.com/office/drawing/2014/main" id="{A9A3CB42-B977-E3C3-1F03-3D3F7DF2A3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335" y="1522439"/>
            <a:ext cx="4011561" cy="3471592"/>
          </a:xfrm>
          <a:prstGeom prst="rect">
            <a:avLst/>
          </a:prstGeom>
          <a:ln>
            <a:noFill/>
          </a:ln>
          <a:effectLst>
            <a:softEdge rad="112500"/>
          </a:effectLst>
        </p:spPr>
      </p:pic>
      <p:sp>
        <p:nvSpPr>
          <p:cNvPr id="11" name="TextBox 10">
            <a:extLst>
              <a:ext uri="{FF2B5EF4-FFF2-40B4-BE49-F238E27FC236}">
                <a16:creationId xmlns:a16="http://schemas.microsoft.com/office/drawing/2014/main" id="{A827A8BB-48EB-43B0-6D3B-EB2796FD8C80}"/>
              </a:ext>
            </a:extLst>
          </p:cNvPr>
          <p:cNvSpPr txBox="1"/>
          <p:nvPr/>
        </p:nvSpPr>
        <p:spPr>
          <a:xfrm>
            <a:off x="1028701" y="632100"/>
            <a:ext cx="10467384" cy="738664"/>
          </a:xfrm>
          <a:prstGeom prst="rect">
            <a:avLst/>
          </a:prstGeom>
          <a:noFill/>
        </p:spPr>
        <p:txBody>
          <a:bodyPr wrap="square">
            <a:spAutoFit/>
          </a:bodyPr>
          <a:lstStyle/>
          <a:p>
            <a:pPr lvl="0" algn="ctr">
              <a:defRPr/>
            </a:pPr>
            <a:r>
              <a:rPr kumimoji="0" lang="kk-KZ" sz="1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Пәндік- циклдік </a:t>
            </a:r>
            <a:r>
              <a:rPr kumimoji="0" lang="kk-KZ" sz="1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комиссия</a:t>
            </a:r>
            <a:r>
              <a:rPr kumimoji="0" lang="kk-KZ" sz="14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«Шаштараз өнері» </a:t>
            </a:r>
            <a:br>
              <a:rPr kumimoji="0" lang="kk-KZ" sz="1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lang="kk-KZ" sz="1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Арнайы пәндер оқытушылары - Алдашова Эльвира Шарибековна, Амирова Бакытгуль Рысбековна </a:t>
            </a:r>
            <a:endParaRPr lang="kk-KZ" sz="1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defRPr/>
            </a:pPr>
            <a:r>
              <a:rPr kumimoji="0" lang="kk-KZ"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lang="kk-KZ" sz="1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Сұлулық </a:t>
            </a:r>
            <a:r>
              <a:rPr lang="kk-KZ" sz="1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әлемінде» </a:t>
            </a:r>
            <a:r>
              <a:rPr lang="kk-KZ" sz="1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викторина сабағы</a:t>
            </a:r>
            <a:endParaRPr kumimoji="0" lang="ru-RU" sz="1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631902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79"/>
            <a:ext cx="12192000" cy="6858000"/>
          </a:xfrm>
          <a:prstGeom prst="rect">
            <a:avLst/>
          </a:prstGeom>
        </p:spPr>
      </p:pic>
      <p:sp>
        <p:nvSpPr>
          <p:cNvPr id="6"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
        <p:nvSpPr>
          <p:cNvPr id="22" name="Прямоугольник 21"/>
          <p:cNvSpPr/>
          <p:nvPr/>
        </p:nvSpPr>
        <p:spPr>
          <a:xfrm>
            <a:off x="345831" y="108943"/>
            <a:ext cx="10597472" cy="771814"/>
          </a:xfrm>
          <a:prstGeom prst="rect">
            <a:avLst/>
          </a:prstGeom>
        </p:spPr>
        <p:txBody>
          <a:bodyPr wrap="square">
            <a:spAutoFit/>
          </a:bodyPr>
          <a:lstStyle/>
          <a:p>
            <a:pPr algn="ctr">
              <a:lnSpc>
                <a:spcPct val="115000"/>
              </a:lnSpc>
              <a:spcAft>
                <a:spcPts val="0"/>
              </a:spcAft>
            </a:pPr>
            <a:r>
              <a:rPr lang="kk-KZ" sz="2000" b="1" dirty="0">
                <a:latin typeface="Times New Roman" panose="02020603050405020304" pitchFamily="18" charset="0"/>
                <a:ea typeface="Times New Roman" panose="02020603050405020304" pitchFamily="18" charset="0"/>
              </a:rPr>
              <a:t>Н</a:t>
            </a:r>
            <a:r>
              <a:rPr lang="kk-KZ" sz="2000" b="1" dirty="0" smtClean="0">
                <a:latin typeface="Times New Roman" panose="02020603050405020304" pitchFamily="18" charset="0"/>
                <a:ea typeface="Times New Roman" panose="02020603050405020304" pitchFamily="18" charset="0"/>
              </a:rPr>
              <a:t>еделя </a:t>
            </a:r>
            <a:r>
              <a:rPr lang="kk-KZ" sz="2000" b="1" dirty="0">
                <a:latin typeface="Times New Roman" panose="02020603050405020304" pitchFamily="18" charset="0"/>
                <a:ea typeface="Times New Roman" panose="02020603050405020304" pitchFamily="18" charset="0"/>
              </a:rPr>
              <a:t>ПЦК </a:t>
            </a:r>
            <a:endParaRPr lang="ru-RU" sz="2000" b="1"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kk-KZ" sz="2000" dirty="0" smtClean="0">
                <a:latin typeface="Times New Roman" panose="02020603050405020304" pitchFamily="18" charset="0"/>
                <a:ea typeface="Times New Roman" panose="02020603050405020304" pitchFamily="18" charset="0"/>
              </a:rPr>
              <a:t> отделения </a:t>
            </a:r>
            <a:r>
              <a:rPr lang="ru-RU" sz="2000" dirty="0" smtClean="0">
                <a:latin typeface="Times New Roman" panose="02020603050405020304" pitchFamily="18" charset="0"/>
                <a:ea typeface="Times New Roman" panose="02020603050405020304" pitchFamily="18" charset="0"/>
              </a:rPr>
              <a:t>07230100 «</a:t>
            </a:r>
            <a:r>
              <a:rPr lang="kk-KZ" sz="2000" dirty="0" smtClean="0">
                <a:latin typeface="Times New Roman" panose="02020603050405020304" pitchFamily="18" charset="0"/>
                <a:ea typeface="Times New Roman" panose="02020603050405020304" pitchFamily="18" charset="0"/>
              </a:rPr>
              <a:t>Швейное производство и моделирование одежды»</a:t>
            </a:r>
            <a:r>
              <a:rPr lang="ru-RU" sz="2000" dirty="0" smtClean="0">
                <a:latin typeface="Times New Roman" panose="02020603050405020304" pitchFamily="18" charset="0"/>
                <a:ea typeface="Times New Roman" panose="02020603050405020304" pitchFamily="18" charset="0"/>
              </a:rPr>
              <a:t> </a:t>
            </a:r>
            <a:r>
              <a:rPr lang="ru-RU" sz="2000" dirty="0" smtClean="0">
                <a:effectLst/>
                <a:latin typeface="Times New Roman" panose="02020603050405020304" pitchFamily="18" charset="0"/>
                <a:ea typeface="Times New Roman" panose="02020603050405020304" pitchFamily="18" charset="0"/>
              </a:rPr>
              <a:t>с22-25.01.2024г</a:t>
            </a:r>
            <a:endParaRPr lang="ru-RU" sz="2000" dirty="0">
              <a:effectLst/>
              <a:latin typeface="Times New Roman" panose="02020603050405020304" pitchFamily="18" charset="0"/>
              <a:ea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416887776"/>
              </p:ext>
            </p:extLst>
          </p:nvPr>
        </p:nvGraphicFramePr>
        <p:xfrm>
          <a:off x="7370238" y="936647"/>
          <a:ext cx="4332927" cy="2357940"/>
        </p:xfrm>
        <a:graphic>
          <a:graphicData uri="http://schemas.openxmlformats.org/drawingml/2006/table">
            <a:tbl>
              <a:tblPr>
                <a:tableStyleId>{5C22544A-7EE6-4342-B048-85BDC9FD1C3A}</a:tableStyleId>
              </a:tblPr>
              <a:tblGrid>
                <a:gridCol w="731576">
                  <a:extLst>
                    <a:ext uri="{9D8B030D-6E8A-4147-A177-3AD203B41FA5}">
                      <a16:colId xmlns:a16="http://schemas.microsoft.com/office/drawing/2014/main" val="684691272"/>
                    </a:ext>
                  </a:extLst>
                </a:gridCol>
                <a:gridCol w="512103">
                  <a:extLst>
                    <a:ext uri="{9D8B030D-6E8A-4147-A177-3AD203B41FA5}">
                      <a16:colId xmlns:a16="http://schemas.microsoft.com/office/drawing/2014/main" val="3782161225"/>
                    </a:ext>
                  </a:extLst>
                </a:gridCol>
                <a:gridCol w="352487">
                  <a:extLst>
                    <a:ext uri="{9D8B030D-6E8A-4147-A177-3AD203B41FA5}">
                      <a16:colId xmlns:a16="http://schemas.microsoft.com/office/drawing/2014/main" val="3732851313"/>
                    </a:ext>
                  </a:extLst>
                </a:gridCol>
                <a:gridCol w="305932">
                  <a:extLst>
                    <a:ext uri="{9D8B030D-6E8A-4147-A177-3AD203B41FA5}">
                      <a16:colId xmlns:a16="http://schemas.microsoft.com/office/drawing/2014/main" val="2972787430"/>
                    </a:ext>
                  </a:extLst>
                </a:gridCol>
                <a:gridCol w="302607">
                  <a:extLst>
                    <a:ext uri="{9D8B030D-6E8A-4147-A177-3AD203B41FA5}">
                      <a16:colId xmlns:a16="http://schemas.microsoft.com/office/drawing/2014/main" val="2619683461"/>
                    </a:ext>
                  </a:extLst>
                </a:gridCol>
                <a:gridCol w="631816">
                  <a:extLst>
                    <a:ext uri="{9D8B030D-6E8A-4147-A177-3AD203B41FA5}">
                      <a16:colId xmlns:a16="http://schemas.microsoft.com/office/drawing/2014/main" val="2735804874"/>
                    </a:ext>
                  </a:extLst>
                </a:gridCol>
                <a:gridCol w="382414">
                  <a:extLst>
                    <a:ext uri="{9D8B030D-6E8A-4147-A177-3AD203B41FA5}">
                      <a16:colId xmlns:a16="http://schemas.microsoft.com/office/drawing/2014/main" val="1739693503"/>
                    </a:ext>
                  </a:extLst>
                </a:gridCol>
                <a:gridCol w="465548">
                  <a:extLst>
                    <a:ext uri="{9D8B030D-6E8A-4147-A177-3AD203B41FA5}">
                      <a16:colId xmlns:a16="http://schemas.microsoft.com/office/drawing/2014/main" val="439523009"/>
                    </a:ext>
                  </a:extLst>
                </a:gridCol>
                <a:gridCol w="342512">
                  <a:extLst>
                    <a:ext uri="{9D8B030D-6E8A-4147-A177-3AD203B41FA5}">
                      <a16:colId xmlns:a16="http://schemas.microsoft.com/office/drawing/2014/main" val="1646216199"/>
                    </a:ext>
                  </a:extLst>
                </a:gridCol>
                <a:gridCol w="305932">
                  <a:extLst>
                    <a:ext uri="{9D8B030D-6E8A-4147-A177-3AD203B41FA5}">
                      <a16:colId xmlns:a16="http://schemas.microsoft.com/office/drawing/2014/main" val="4270841406"/>
                    </a:ext>
                  </a:extLst>
                </a:gridCol>
              </a:tblGrid>
              <a:tr h="731184">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latin typeface="Times New Roman" panose="02020603050405020304" pitchFamily="18" charset="0"/>
                          <a:cs typeface="Times New Roman" panose="02020603050405020304" pitchFamily="18" charset="0"/>
                        </a:rPr>
                        <a:t>Общее количество</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высшая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первая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вторая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педагог-исследователь</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педагог-эксперт</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педагог-модератор</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a:effectLst/>
                          <a:latin typeface="Times New Roman" panose="02020603050405020304" pitchFamily="18" charset="0"/>
                          <a:cs typeface="Times New Roman" panose="02020603050405020304" pitchFamily="18" charset="0"/>
                        </a:rPr>
                        <a:t>педагог</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без категории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86431865"/>
                  </a:ext>
                </a:extLst>
              </a:tr>
              <a:tr h="429797">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Преподаватели спец дисциплин</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71359678"/>
                  </a:ext>
                </a:extLst>
              </a:tr>
              <a:tr h="308160">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100</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40</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20</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40</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812054754"/>
                  </a:ext>
                </a:extLst>
              </a:tr>
              <a:tr h="271816">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Мастера п/о</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6</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634002527"/>
                  </a:ext>
                </a:extLst>
              </a:tr>
              <a:tr h="288976">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100</a:t>
                      </a:r>
                      <a:r>
                        <a:rPr kumimoji="0" 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5</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5</a:t>
                      </a: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9</a:t>
                      </a: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14</a:t>
                      </a: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14</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26</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9</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18</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extLst>
                  <a:ext uri="{0D108BD9-81ED-4DB2-BD59-A6C34878D82A}">
                    <a16:rowId xmlns:a16="http://schemas.microsoft.com/office/drawing/2014/main" val="2297104128"/>
                  </a:ext>
                </a:extLst>
              </a:tr>
            </a:tbl>
          </a:graphicData>
        </a:graphic>
      </p:graphicFrame>
      <p:pic>
        <p:nvPicPr>
          <p:cNvPr id="2" name="Рисунок 1"/>
          <p:cNvPicPr>
            <a:picLocks noChangeAspect="1"/>
          </p:cNvPicPr>
          <p:nvPr/>
        </p:nvPicPr>
        <p:blipFill rotWithShape="1">
          <a:blip r:embed="rId4" cstate="hqprint">
            <a:extLst>
              <a:ext uri="{28A0092B-C50C-407E-A947-70E740481C1C}">
                <a14:useLocalDpi xmlns:a14="http://schemas.microsoft.com/office/drawing/2010/main" val="0"/>
              </a:ext>
            </a:extLst>
          </a:blip>
          <a:srcRect l="8569" t="31538" r="3972" b="3971"/>
          <a:stretch/>
        </p:blipFill>
        <p:spPr>
          <a:xfrm>
            <a:off x="147253" y="880757"/>
            <a:ext cx="3402775" cy="4185423"/>
          </a:xfrm>
          <a:prstGeom prst="rect">
            <a:avLst/>
          </a:prstGeom>
        </p:spPr>
      </p:pic>
      <p:pic>
        <p:nvPicPr>
          <p:cNvPr id="3" name="Рисунок 2"/>
          <p:cNvPicPr>
            <a:picLocks noChangeAspect="1"/>
          </p:cNvPicPr>
          <p:nvPr/>
        </p:nvPicPr>
        <p:blipFill rotWithShape="1">
          <a:blip r:embed="rId5" cstate="hqprint">
            <a:extLst>
              <a:ext uri="{28A0092B-C50C-407E-A947-70E740481C1C}">
                <a14:useLocalDpi xmlns:a14="http://schemas.microsoft.com/office/drawing/2010/main" val="0"/>
              </a:ext>
            </a:extLst>
          </a:blip>
          <a:srcRect l="8023" t="11923" r="3246" b="23461"/>
          <a:stretch/>
        </p:blipFill>
        <p:spPr>
          <a:xfrm>
            <a:off x="3685761" y="880757"/>
            <a:ext cx="3548744" cy="4185423"/>
          </a:xfrm>
          <a:prstGeom prst="rect">
            <a:avLst/>
          </a:prstGeom>
        </p:spPr>
      </p:pic>
      <p:graphicFrame>
        <p:nvGraphicFramePr>
          <p:cNvPr id="9" name="Диаграмма 8"/>
          <p:cNvGraphicFramePr>
            <a:graphicFrameLocks/>
          </p:cNvGraphicFramePr>
          <p:nvPr>
            <p:extLst>
              <p:ext uri="{D42A27DB-BD31-4B8C-83A1-F6EECF244321}">
                <p14:modId xmlns:p14="http://schemas.microsoft.com/office/powerpoint/2010/main" val="3772153934"/>
              </p:ext>
            </p:extLst>
          </p:nvPr>
        </p:nvGraphicFramePr>
        <p:xfrm>
          <a:off x="7250701" y="3294587"/>
          <a:ext cx="4572000" cy="22797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2020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15BC64F6-2886-EBEB-AA2D-7B1C7083E1D5}"/>
              </a:ext>
            </a:extLst>
          </p:cNvPr>
          <p:cNvSpPr>
            <a:spLocks noGrp="1"/>
          </p:cNvSpPr>
          <p:nvPr>
            <p:ph type="ctrTitle"/>
          </p:nvPr>
        </p:nvSpPr>
        <p:spPr>
          <a:xfrm>
            <a:off x="0" y="0"/>
            <a:ext cx="12192000" cy="3509963"/>
          </a:xfrm>
        </p:spPr>
        <p:txBody>
          <a:bodyPr>
            <a:normAutofit fontScale="90000"/>
          </a:bodyPr>
          <a:lstStyle/>
          <a:p>
            <a:pPr marL="0" marR="0" lvl="0" indent="0" defTabSz="914400" rtl="0" eaLnBrk="1" fontAlgn="auto" latinLnBrk="0" hangingPunct="1">
              <a:lnSpc>
                <a:spcPct val="107000"/>
              </a:lnSpc>
              <a:spcBef>
                <a:spcPts val="0"/>
              </a:spcBef>
              <a:spcAft>
                <a:spcPts val="0"/>
              </a:spcAft>
              <a:tabLst/>
              <a:defRPr/>
            </a:pP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сән</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және</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дизайн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колледжі</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Алматы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қаласы</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білім</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басқармасы</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kk-KZ" sz="40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НАЗАРЛАРЫҢЫЗҒА РАХМЕТ!!!</a:t>
            </a:r>
            <a:br>
              <a:rPr kumimoji="0" lang="kk-KZ" sz="40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40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СПАСИБО ЗА ВНИМАНИЕ!!!</a:t>
            </a:r>
            <a:endParaRPr lang="ru-RU" dirty="0">
              <a:solidFill>
                <a:srgbClr val="C00000"/>
              </a:solidFill>
            </a:endParaRPr>
          </a:p>
        </p:txBody>
      </p:sp>
      <p:sp>
        <p:nvSpPr>
          <p:cNvPr id="3" name="Подзаголовок 2">
            <a:extLst>
              <a:ext uri="{FF2B5EF4-FFF2-40B4-BE49-F238E27FC236}">
                <a16:creationId xmlns:a16="http://schemas.microsoft.com/office/drawing/2014/main" id="{32BFB75C-BAA6-0A42-45B6-8A8D5000FE6E}"/>
              </a:ext>
            </a:extLst>
          </p:cNvPr>
          <p:cNvSpPr>
            <a:spLocks noGrp="1"/>
          </p:cNvSpPr>
          <p:nvPr>
            <p:ph type="subTitle" idx="1"/>
          </p:nvPr>
        </p:nvSpPr>
        <p:spPr/>
        <p:txBody>
          <a:bodyPr/>
          <a:lstStyle/>
          <a:p>
            <a:endParaRPr lang="kk-KZ" dirty="0"/>
          </a:p>
          <a:p>
            <a:endParaRPr lang="ru-RU" dirty="0"/>
          </a:p>
          <a:p>
            <a:endParaRPr lang="ru-RU" sz="16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Tree>
    <p:extLst>
      <p:ext uri="{BB962C8B-B14F-4D97-AF65-F5344CB8AC3E}">
        <p14:creationId xmlns:p14="http://schemas.microsoft.com/office/powerpoint/2010/main" val="287647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999A56D5-3F66-BB39-8FD4-7C385539E8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pic>
        <p:nvPicPr>
          <p:cNvPr id="9" name="Рисунок 8">
            <a:extLst>
              <a:ext uri="{FF2B5EF4-FFF2-40B4-BE49-F238E27FC236}">
                <a16:creationId xmlns:a16="http://schemas.microsoft.com/office/drawing/2014/main" id="{2944E496-2F27-F423-BC21-CA3961EA1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Заголовок 1">
            <a:extLst>
              <a:ext uri="{FF2B5EF4-FFF2-40B4-BE49-F238E27FC236}">
                <a16:creationId xmlns:a16="http://schemas.microsoft.com/office/drawing/2014/main" id="{15BC64F6-2886-EBEB-AA2D-7B1C7083E1D5}"/>
              </a:ext>
            </a:extLst>
          </p:cNvPr>
          <p:cNvSpPr txBox="1">
            <a:spLocks/>
          </p:cNvSpPr>
          <p:nvPr/>
        </p:nvSpPr>
        <p:spPr>
          <a:xfrm>
            <a:off x="0" y="-84235"/>
            <a:ext cx="12192000" cy="2141636"/>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defRPr/>
            </a:pP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lang="ru-RU" sz="2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2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lang="ru-RU" sz="21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сән</a:t>
            </a: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1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дизайн </a:t>
            </a:r>
            <a:r>
              <a:rPr lang="ru-RU" sz="21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колледжі</a:t>
            </a: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2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sz="21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қаласы</a:t>
            </a: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1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білім</a:t>
            </a: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1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басқармасы</a:t>
            </a:r>
            <a:endPar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Bef>
                <a:spcPts val="0"/>
              </a:spcBef>
              <a:defRPr/>
            </a:pPr>
            <a:r>
              <a:rPr lang="kk-KZ" sz="21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21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2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Пәндік- циклдік комиссия: </a:t>
            </a:r>
            <a:r>
              <a:rPr lang="kk-KZ" sz="21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«Жалпы білім беретін пәндер» </a:t>
            </a:r>
            <a:r>
              <a:rPr lang="kk-KZ" sz="21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21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1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Математика пәнінің оқытушысы - Мұхаметәлі Асем Маратовна</a:t>
            </a:r>
            <a:r>
              <a:rPr lang="kk-KZ" sz="1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11"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999A56D5-3F66-BB39-8FD4-7C385539E8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
        <p:nvSpPr>
          <p:cNvPr id="14" name="Прямоугольник 13"/>
          <p:cNvSpPr/>
          <p:nvPr/>
        </p:nvSpPr>
        <p:spPr>
          <a:xfrm>
            <a:off x="272563" y="1002327"/>
            <a:ext cx="11790484" cy="5232202"/>
          </a:xfrm>
          <a:prstGeom prst="rect">
            <a:avLst/>
          </a:prstGeom>
        </p:spPr>
        <p:txBody>
          <a:bodyPr wrap="square">
            <a:spAutoFit/>
          </a:bodyPr>
          <a:lstStyle/>
          <a:p>
            <a:pPr algn="just"/>
            <a:r>
              <a:rPr lang="kk-KZ" sz="1300" dirty="0">
                <a:latin typeface="Times New Roman" panose="02020603050405020304" pitchFamily="18" charset="0"/>
                <a:cs typeface="Times New Roman" panose="02020603050405020304" pitchFamily="18" charset="0"/>
              </a:rPr>
              <a:t>Еңбек өтілі – </a:t>
            </a:r>
            <a:r>
              <a:rPr lang="kk-KZ" sz="1300" dirty="0" smtClean="0">
                <a:latin typeface="Times New Roman" panose="02020603050405020304" pitchFamily="18" charset="0"/>
                <a:cs typeface="Times New Roman" panose="02020603050405020304" pitchFamily="18" charset="0"/>
              </a:rPr>
              <a:t>5 </a:t>
            </a:r>
            <a:r>
              <a:rPr lang="kk-KZ" sz="1300" dirty="0">
                <a:latin typeface="Times New Roman" panose="02020603050405020304" pitchFamily="18" charset="0"/>
                <a:cs typeface="Times New Roman" panose="02020603050405020304" pitchFamily="18" charset="0"/>
              </a:rPr>
              <a:t>жыл 1</a:t>
            </a:r>
            <a:r>
              <a:rPr lang="kk-KZ" sz="1300" dirty="0" smtClean="0">
                <a:latin typeface="Times New Roman" panose="02020603050405020304" pitchFamily="18" charset="0"/>
                <a:cs typeface="Times New Roman" panose="02020603050405020304" pitchFamily="18" charset="0"/>
              </a:rPr>
              <a:t> </a:t>
            </a:r>
            <a:r>
              <a:rPr lang="kk-KZ" sz="1300" dirty="0">
                <a:latin typeface="Times New Roman" panose="02020603050405020304" pitchFamily="18" charset="0"/>
                <a:cs typeface="Times New Roman" panose="02020603050405020304" pitchFamily="18" charset="0"/>
              </a:rPr>
              <a:t>ай, санаты </a:t>
            </a:r>
            <a:r>
              <a:rPr lang="kk-KZ" sz="1300" dirty="0" smtClean="0">
                <a:latin typeface="Times New Roman" panose="02020603050405020304" pitchFamily="18" charset="0"/>
                <a:cs typeface="Times New Roman" panose="02020603050405020304" pitchFamily="18" charset="0"/>
              </a:rPr>
              <a:t>жоқ</a:t>
            </a:r>
            <a:endParaRPr lang="kk-KZ" sz="1300" dirty="0">
              <a:latin typeface="Times New Roman" panose="02020603050405020304" pitchFamily="18" charset="0"/>
              <a:cs typeface="Times New Roman" panose="02020603050405020304" pitchFamily="18" charset="0"/>
            </a:endParaRPr>
          </a:p>
          <a:p>
            <a:pPr algn="just"/>
            <a:r>
              <a:rPr lang="kk-KZ" sz="1300" i="1" dirty="0" smtClean="0">
                <a:latin typeface="Times New Roman" panose="02020603050405020304" pitchFamily="18" charset="0"/>
                <a:cs typeface="Times New Roman" panose="02020603050405020304" pitchFamily="18" charset="0"/>
              </a:rPr>
              <a:t>Қатысқан </a:t>
            </a:r>
            <a:r>
              <a:rPr lang="kk-KZ" sz="1300" i="1" dirty="0">
                <a:latin typeface="Times New Roman" panose="02020603050405020304" pitchFamily="18" charset="0"/>
                <a:cs typeface="Times New Roman" panose="02020603050405020304" pitchFamily="18" charset="0"/>
              </a:rPr>
              <a:t>күні</a:t>
            </a:r>
            <a:r>
              <a:rPr lang="kk-KZ" sz="1300" dirty="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21.09.2023ж </a:t>
            </a:r>
            <a:endParaRPr lang="kk-KZ" sz="1300" dirty="0">
              <a:latin typeface="Times New Roman" panose="02020603050405020304" pitchFamily="18" charset="0"/>
              <a:cs typeface="Times New Roman" panose="02020603050405020304" pitchFamily="18" charset="0"/>
            </a:endParaRPr>
          </a:p>
          <a:p>
            <a:pPr algn="just"/>
            <a:r>
              <a:rPr lang="kk-KZ" sz="1300" i="1" dirty="0">
                <a:latin typeface="Times New Roman" panose="02020603050405020304" pitchFamily="18" charset="0"/>
                <a:cs typeface="Times New Roman" panose="02020603050405020304" pitchFamily="18" charset="0"/>
              </a:rPr>
              <a:t>Топ</a:t>
            </a:r>
            <a:r>
              <a:rPr lang="kk-KZ" sz="1300" dirty="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ШС 23-10</a:t>
            </a:r>
            <a:endParaRPr lang="kk-KZ" sz="1300" dirty="0">
              <a:latin typeface="Times New Roman" panose="02020603050405020304" pitchFamily="18" charset="0"/>
              <a:cs typeface="Times New Roman" panose="02020603050405020304" pitchFamily="18" charset="0"/>
            </a:endParaRPr>
          </a:p>
          <a:p>
            <a:pPr algn="just"/>
            <a:r>
              <a:rPr lang="kk-KZ" sz="1300" i="1" dirty="0" smtClean="0">
                <a:latin typeface="Times New Roman" panose="02020603050405020304" pitchFamily="18" charset="0"/>
                <a:cs typeface="Times New Roman" panose="02020603050405020304" pitchFamily="18" charset="0"/>
              </a:rPr>
              <a:t>Тізім бойынша </a:t>
            </a:r>
            <a:r>
              <a:rPr lang="kk-KZ" sz="1300" dirty="0" smtClean="0">
                <a:latin typeface="Times New Roman" panose="02020603050405020304" pitchFamily="18" charset="0"/>
                <a:cs typeface="Times New Roman" panose="02020603050405020304" pitchFamily="18" charset="0"/>
              </a:rPr>
              <a:t>-25, </a:t>
            </a:r>
            <a:r>
              <a:rPr lang="kk-KZ" sz="1300" i="1" dirty="0" smtClean="0">
                <a:latin typeface="Times New Roman" panose="02020603050405020304" pitchFamily="18" charset="0"/>
                <a:cs typeface="Times New Roman" panose="02020603050405020304" pitchFamily="18" charset="0"/>
              </a:rPr>
              <a:t>қатысқаны</a:t>
            </a:r>
            <a:r>
              <a:rPr lang="kk-KZ" sz="1300" dirty="0" smtClean="0">
                <a:latin typeface="Times New Roman" panose="02020603050405020304" pitchFamily="18" charset="0"/>
                <a:cs typeface="Times New Roman" panose="02020603050405020304" pitchFamily="18" charset="0"/>
              </a:rPr>
              <a:t> -19</a:t>
            </a:r>
          </a:p>
          <a:p>
            <a:pPr algn="just"/>
            <a:r>
              <a:rPr lang="kk-KZ" sz="1200" i="1" dirty="0">
                <a:latin typeface="Times New Roman" panose="02020603050405020304" pitchFamily="18" charset="0"/>
                <a:cs typeface="Times New Roman" panose="02020603050405020304" pitchFamily="18" charset="0"/>
              </a:rPr>
              <a:t>Пәннің атауы</a:t>
            </a:r>
            <a:r>
              <a:rPr lang="kk-KZ" sz="1200" dirty="0">
                <a:latin typeface="Times New Roman" panose="02020603050405020304" pitchFamily="18" charset="0"/>
                <a:cs typeface="Times New Roman" panose="02020603050405020304" pitchFamily="18" charset="0"/>
              </a:rPr>
              <a:t>: математика </a:t>
            </a:r>
          </a:p>
          <a:p>
            <a:pPr algn="just"/>
            <a:r>
              <a:rPr lang="ru-RU" sz="1300" i="1" dirty="0" err="1" smtClean="0">
                <a:latin typeface="Times New Roman" panose="02020603050405020304" pitchFamily="18" charset="0"/>
                <a:cs typeface="Times New Roman" panose="02020603050405020304" pitchFamily="18" charset="0"/>
              </a:rPr>
              <a:t>Өткізу</a:t>
            </a:r>
            <a:r>
              <a:rPr lang="ru-RU" sz="1300" i="1" dirty="0" smtClean="0">
                <a:latin typeface="Times New Roman" panose="02020603050405020304" pitchFamily="18" charset="0"/>
                <a:cs typeface="Times New Roman" panose="02020603050405020304" pitchFamily="18" charset="0"/>
              </a:rPr>
              <a:t> </a:t>
            </a:r>
            <a:r>
              <a:rPr lang="ru-RU" sz="1300" i="1" dirty="0" err="1" smtClean="0">
                <a:latin typeface="Times New Roman" panose="02020603050405020304" pitchFamily="18" charset="0"/>
                <a:cs typeface="Times New Roman" panose="02020603050405020304" pitchFamily="18" charset="0"/>
              </a:rPr>
              <a:t>формасы</a:t>
            </a:r>
            <a:r>
              <a:rPr lang="ru-RU" sz="1300" i="1" dirty="0" smtClean="0">
                <a:latin typeface="Times New Roman" panose="02020603050405020304" pitchFamily="18" charset="0"/>
                <a:cs typeface="Times New Roman" panose="02020603050405020304" pitchFamily="18" charset="0"/>
              </a:rPr>
              <a:t>: </a:t>
            </a:r>
            <a:r>
              <a:rPr lang="ru-RU" sz="1300" i="1" dirty="0" err="1" smtClean="0">
                <a:latin typeface="Times New Roman" panose="02020603050405020304" pitchFamily="18" charset="0"/>
                <a:cs typeface="Times New Roman" panose="02020603050405020304" pitchFamily="18" charset="0"/>
              </a:rPr>
              <a:t>ашық</a:t>
            </a:r>
            <a:r>
              <a:rPr lang="ru-RU" sz="1300" i="1" dirty="0" smtClean="0">
                <a:latin typeface="Times New Roman" panose="02020603050405020304" pitchFamily="18" charset="0"/>
                <a:cs typeface="Times New Roman" panose="02020603050405020304" pitchFamily="18" charset="0"/>
              </a:rPr>
              <a:t> </a:t>
            </a:r>
            <a:r>
              <a:rPr lang="ru-RU" sz="1300" i="1" dirty="0" err="1" smtClean="0">
                <a:latin typeface="Times New Roman" panose="02020603050405020304" pitchFamily="18" charset="0"/>
                <a:cs typeface="Times New Roman" panose="02020603050405020304" pitchFamily="18" charset="0"/>
              </a:rPr>
              <a:t>сабақ</a:t>
            </a:r>
            <a:endParaRPr lang="kk-KZ" sz="1300" i="1" dirty="0" smtClean="0">
              <a:latin typeface="Times New Roman" panose="02020603050405020304" pitchFamily="18" charset="0"/>
              <a:cs typeface="Times New Roman" panose="02020603050405020304" pitchFamily="18" charset="0"/>
            </a:endParaRPr>
          </a:p>
          <a:p>
            <a:pPr algn="just"/>
            <a:r>
              <a:rPr lang="kk-KZ" sz="1300" i="1" dirty="0" smtClean="0">
                <a:latin typeface="Times New Roman" panose="02020603050405020304" pitchFamily="18" charset="0"/>
                <a:cs typeface="Times New Roman" panose="02020603050405020304" pitchFamily="18" charset="0"/>
              </a:rPr>
              <a:t>Тақырыбы</a:t>
            </a:r>
            <a:r>
              <a:rPr lang="kk-KZ" sz="1300" dirty="0">
                <a:latin typeface="Times New Roman" panose="02020603050405020304" pitchFamily="18" charset="0"/>
                <a:cs typeface="Times New Roman" panose="02020603050405020304" pitchFamily="18" charset="0"/>
              </a:rPr>
              <a:t>: </a:t>
            </a:r>
            <a:r>
              <a:rPr lang="kk-KZ" sz="1300" b="1" dirty="0" smtClean="0">
                <a:latin typeface="Times New Roman" panose="02020603050405020304" pitchFamily="18" charset="0"/>
                <a:ea typeface="Times New Roman" panose="02020603050405020304" pitchFamily="18" charset="0"/>
                <a:cs typeface="Times New Roman" panose="02020603050405020304" pitchFamily="18" charset="0"/>
              </a:rPr>
              <a:t>Тригонометриялық функциялардың қасиеттері мен графигі.</a:t>
            </a:r>
          </a:p>
          <a:p>
            <a:pPr algn="just"/>
            <a:r>
              <a:rPr lang="kk-KZ" sz="1400" dirty="0" smtClean="0">
                <a:latin typeface="Times New Roman" panose="02020603050405020304" pitchFamily="18" charset="0"/>
                <a:cs typeface="Times New Roman" panose="02020603050405020304" pitchFamily="18" charset="0"/>
              </a:rPr>
              <a:t>Сабақтың </a:t>
            </a:r>
            <a:r>
              <a:rPr lang="kk-KZ" sz="1400" dirty="0">
                <a:latin typeface="Times New Roman" panose="02020603050405020304" pitchFamily="18" charset="0"/>
                <a:cs typeface="Times New Roman" panose="02020603050405020304" pitchFamily="18" charset="0"/>
              </a:rPr>
              <a:t>ұйымдастыру кезеңіне мән беріліп, студенттерді журнал бойынша тексеріп, түгендеді. Сабақтың жоспары </a:t>
            </a:r>
            <a:r>
              <a:rPr lang="kk-KZ" sz="1400" dirty="0" smtClean="0">
                <a:latin typeface="Times New Roman" panose="02020603050405020304" pitchFamily="18" charset="0"/>
                <a:cs typeface="Times New Roman" panose="02020603050405020304" pitchFamily="18" charset="0"/>
              </a:rPr>
              <a:t>бекітілмеген күйінде ұсынылды. Мамандыққа байланысты пазлдарды жинау арқылы білім алушылар үш (</a:t>
            </a:r>
            <a:r>
              <a:rPr lang="en-US" sz="1400" dirty="0" smtClean="0">
                <a:latin typeface="Times New Roman" panose="02020603050405020304" pitchFamily="18" charset="0"/>
                <a:cs typeface="Times New Roman" panose="02020603050405020304" pitchFamily="18" charset="0"/>
              </a:rPr>
              <a:t>sin</a:t>
            </a:r>
            <a:r>
              <a:rPr lang="kk-KZ"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cos</a:t>
            </a:r>
            <a:r>
              <a:rPr lang="kk-K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tan</a:t>
            </a:r>
            <a:r>
              <a:rPr lang="kk-KZ" sz="1400" dirty="0" smtClean="0">
                <a:latin typeface="Times New Roman" panose="02020603050405020304" pitchFamily="18" charset="0"/>
                <a:cs typeface="Times New Roman" panose="02020603050405020304" pitchFamily="18" charset="0"/>
              </a:rPr>
              <a:t>) топқа бөлінді. Өткен </a:t>
            </a:r>
            <a:r>
              <a:rPr lang="kk-KZ" sz="1400" dirty="0">
                <a:latin typeface="Times New Roman" panose="02020603050405020304" pitchFamily="18" charset="0"/>
                <a:cs typeface="Times New Roman" panose="02020603050405020304" pitchFamily="18" charset="0"/>
              </a:rPr>
              <a:t>сабақ пысықтау мақсатында «Ой толғау» әдәсі қолданылды.  </a:t>
            </a:r>
            <a:r>
              <a:rPr lang="kk-KZ" sz="1400" dirty="0" smtClean="0">
                <a:latin typeface="Times New Roman" panose="02020603050405020304" pitchFamily="18" charset="0"/>
                <a:cs typeface="Times New Roman" panose="02020603050405020304" pitchFamily="18" charset="0"/>
              </a:rPr>
              <a:t>Сабақтың тақырыбы мен мақсаты хабарланды. Жаңа </a:t>
            </a:r>
            <a:r>
              <a:rPr lang="kk-KZ" sz="1400" dirty="0">
                <a:latin typeface="Times New Roman" panose="02020603050405020304" pitchFamily="18" charset="0"/>
                <a:cs typeface="Times New Roman" panose="02020603050405020304" pitchFamily="18" charset="0"/>
              </a:rPr>
              <a:t>тақырып бойынша </a:t>
            </a:r>
            <a:r>
              <a:rPr lang="kk-KZ" sz="1400" dirty="0" smtClean="0">
                <a:latin typeface="Times New Roman" panose="02020603050405020304" pitchFamily="18" charset="0"/>
                <a:cs typeface="Times New Roman" panose="02020603050405020304" pitchFamily="18" charset="0"/>
              </a:rPr>
              <a:t>функцияның 7 қасиетіне байланысты студенттерге материалдар таратылып, </a:t>
            </a:r>
            <a:r>
              <a:rPr lang="ru-RU" sz="1400" dirty="0" err="1" smtClean="0">
                <a:latin typeface="Times New Roman" panose="02020603050405020304" pitchFamily="18" charset="0"/>
                <a:cs typeface="Times New Roman" panose="02020603050405020304" pitchFamily="18" charset="0"/>
              </a:rPr>
              <a:t>тригонометриялық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функциялармен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ұғымдарды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енгізуден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басталады</a:t>
            </a:r>
            <a:r>
              <a:rPr lang="ru-RU"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Тақырыпқа байланысты видеоматериал қолданылды. Білім </a:t>
            </a:r>
            <a:r>
              <a:rPr lang="kk-KZ" sz="1400" dirty="0">
                <a:latin typeface="Times New Roman" panose="02020603050405020304" pitchFamily="18" charset="0"/>
                <a:cs typeface="Times New Roman" panose="02020603050405020304" pitchFamily="18" charset="0"/>
              </a:rPr>
              <a:t>алушылардың қажеттіліктерін ескере отырып, </a:t>
            </a:r>
            <a:r>
              <a:rPr lang="kk-KZ" sz="1400" dirty="0" smtClean="0">
                <a:latin typeface="Times New Roman" panose="02020603050405020304" pitchFamily="18" charset="0"/>
                <a:cs typeface="Times New Roman" panose="02020603050405020304" pitchFamily="18" charset="0"/>
              </a:rPr>
              <a:t>үш топқа 3 есеп берілді</a:t>
            </a:r>
            <a:r>
              <a:rPr lang="kk-KZ"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Педагог </a:t>
            </a:r>
            <a:r>
              <a:rPr lang="ru-RU" sz="1400" dirty="0" err="1" smtClean="0">
                <a:latin typeface="Times New Roman" panose="02020603050405020304" pitchFamily="18" charset="0"/>
                <a:cs typeface="Times New Roman" panose="02020603050405020304" pitchFamily="18" charset="0"/>
              </a:rPr>
              <a:t>функцияның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графиктерін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қарастыруды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ерекшеліктерін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талқылауды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ұсынды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Бұл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студенттерге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тригонометриялық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функциялардың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қасиеттерін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түсінуге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графиктерін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құруды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талдауды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үйренуге</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көмектесті</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Сабақ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барысында</a:t>
            </a:r>
            <a:r>
              <a:rPr lang="ru-RU" sz="1400" dirty="0" smtClean="0">
                <a:latin typeface="Times New Roman" panose="02020603050405020304" pitchFamily="18" charset="0"/>
                <a:cs typeface="Times New Roman" panose="02020603050405020304" pitchFamily="18" charset="0"/>
              </a:rPr>
              <a:t> </a:t>
            </a:r>
            <a:r>
              <a:rPr lang="kk-KZ" sz="1400" dirty="0">
                <a:latin typeface="Times New Roman" panose="02020603050405020304" pitchFamily="18" charset="0"/>
                <a:cs typeface="Times New Roman" panose="02020603050405020304" pitchFamily="18" charset="0"/>
              </a:rPr>
              <a:t>студенттермен кері байланыс </a:t>
            </a:r>
            <a:r>
              <a:rPr lang="kk-KZ" sz="1400" dirty="0" smtClean="0">
                <a:latin typeface="Times New Roman" panose="02020603050405020304" pitchFamily="18" charset="0"/>
                <a:cs typeface="Times New Roman" panose="02020603050405020304" pitchFamily="18" charset="0"/>
              </a:rPr>
              <a:t>орнатылып, олардың белсенділігі жақсы екендігі байқалды. Оқытудың </a:t>
            </a:r>
            <a:r>
              <a:rPr lang="kk-KZ" sz="1400" dirty="0">
                <a:latin typeface="Times New Roman" panose="02020603050405020304" pitchFamily="18" charset="0"/>
                <a:cs typeface="Times New Roman" panose="02020603050405020304" pitchFamily="18" charset="0"/>
              </a:rPr>
              <a:t>ұтымды тәсілдерін көрсетті (студенттің сөзін бөлмейді, ашуланбайды). </a:t>
            </a:r>
            <a:r>
              <a:rPr lang="kk-KZ" sz="1400" dirty="0" smtClean="0">
                <a:latin typeface="Times New Roman" panose="02020603050405020304" pitchFamily="18" charset="0"/>
                <a:cs typeface="Times New Roman" panose="02020603050405020304" pitchFamily="18" charset="0"/>
              </a:rPr>
              <a:t>Педагог </a:t>
            </a:r>
            <a:r>
              <a:rPr lang="kk-KZ" sz="1400" dirty="0">
                <a:latin typeface="Times New Roman" panose="02020603050405020304" pitchFamily="18" charset="0"/>
                <a:cs typeface="Times New Roman" panose="02020603050405020304" pitchFamily="18" charset="0"/>
              </a:rPr>
              <a:t>білім алушыларды бағалау процесіне тартып, қойылған бағаларға түсіндерме жүргізді. Үй тапсырмасы қоңырауға дейін </a:t>
            </a:r>
            <a:r>
              <a:rPr lang="kk-KZ" sz="1400" dirty="0" smtClean="0">
                <a:latin typeface="Times New Roman" panose="02020603050405020304" pitchFamily="18" charset="0"/>
                <a:cs typeface="Times New Roman" panose="02020603050405020304" pitchFamily="18" charset="0"/>
              </a:rPr>
              <a:t>берілді</a:t>
            </a:r>
            <a:r>
              <a:rPr lang="kk-KZ" sz="1400" dirty="0">
                <a:latin typeface="Times New Roman" panose="02020603050405020304" pitchFamily="18" charset="0"/>
                <a:cs typeface="Times New Roman" panose="02020603050405020304" pitchFamily="18" charset="0"/>
              </a:rPr>
              <a:t>.</a:t>
            </a:r>
            <a:r>
              <a:rPr lang="kk-KZ" sz="1400" dirty="0">
                <a:solidFill>
                  <a:srgbClr val="FF0000"/>
                </a:solidFill>
                <a:latin typeface="Times New Roman" panose="02020603050405020304" pitchFamily="18" charset="0"/>
                <a:cs typeface="Times New Roman" panose="02020603050405020304" pitchFamily="18" charset="0"/>
              </a:rPr>
              <a:t> </a:t>
            </a:r>
            <a:r>
              <a:rPr lang="kk-KZ" sz="1400" dirty="0">
                <a:latin typeface="Times New Roman" panose="02020603050405020304" pitchFamily="18" charset="0"/>
                <a:cs typeface="Times New Roman" panose="02020603050405020304" pitchFamily="18" charset="0"/>
              </a:rPr>
              <a:t>Сабақты қорытындылап, уақытынан кешікпей аяқтады және әр кезеңіне бөлінген уақыт сабақ жоспарына сәйкес жүргізілді. </a:t>
            </a:r>
            <a:r>
              <a:rPr lang="ru-RU" sz="1400" dirty="0" err="1" smtClean="0">
                <a:latin typeface="Times New Roman" panose="02020603050405020304" pitchFamily="18" charset="0"/>
                <a:cs typeface="Times New Roman" panose="02020603050405020304" pitchFamily="18" charset="0"/>
              </a:rPr>
              <a:t>Сабақ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студенттердің</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тригонометрия </a:t>
            </a:r>
            <a:r>
              <a:rPr lang="ru-RU" sz="1400" dirty="0" err="1">
                <a:latin typeface="Times New Roman" panose="02020603050405020304" pitchFamily="18" charset="0"/>
                <a:cs typeface="Times New Roman" panose="02020603050405020304" pitchFamily="18" charset="0"/>
              </a:rPr>
              <a:t>әлеміне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енуге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тригонометриялық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функциялардың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қасиеттері</a:t>
            </a:r>
            <a:r>
              <a:rPr lang="ru-RU" sz="1400" dirty="0">
                <a:latin typeface="Times New Roman" panose="02020603050405020304" pitchFamily="18" charset="0"/>
                <a:cs typeface="Times New Roman" panose="02020603050405020304" pitchFamily="18" charset="0"/>
              </a:rPr>
              <a:t> мен </a:t>
            </a:r>
            <a:r>
              <a:rPr lang="ru-RU" sz="1400" dirty="0" err="1">
                <a:latin typeface="Times New Roman" panose="02020603050405020304" pitchFamily="18" charset="0"/>
                <a:cs typeface="Times New Roman" panose="02020603050405020304" pitchFamily="18" charset="0"/>
              </a:rPr>
              <a:t>графиктерін</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үйренуге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бағытталған</a:t>
            </a:r>
            <a:r>
              <a:rPr lang="ru-RU" sz="1400" dirty="0" smtClean="0">
                <a:latin typeface="Times New Roman" panose="02020603050405020304" pitchFamily="18" charset="0"/>
                <a:cs typeface="Times New Roman" panose="02020603050405020304" pitchFamily="18" charset="0"/>
              </a:rPr>
              <a:t>. </a:t>
            </a:r>
            <a:endParaRPr lang="kk-KZ" sz="1400" dirty="0" smtClean="0">
              <a:latin typeface="Times New Roman" panose="02020603050405020304" pitchFamily="18" charset="0"/>
              <a:cs typeface="Times New Roman" panose="02020603050405020304" pitchFamily="18" charset="0"/>
            </a:endParaRPr>
          </a:p>
          <a:p>
            <a:pPr algn="just"/>
            <a:r>
              <a:rPr lang="kk-KZ" sz="1400" i="1" dirty="0" smtClean="0">
                <a:latin typeface="Times New Roman" panose="02020603050405020304" pitchFamily="18" charset="0"/>
                <a:cs typeface="Times New Roman" panose="02020603050405020304" pitchFamily="18" charset="0"/>
              </a:rPr>
              <a:t>Ұсыныс</a:t>
            </a: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Сабақтың жоспарын алдын ала бекітуге ұсыну. </a:t>
            </a:r>
            <a:endParaRPr lang="kk-KZ" sz="1400" dirty="0">
              <a:latin typeface="Times New Roman" panose="02020603050405020304" pitchFamily="18" charset="0"/>
              <a:cs typeface="Times New Roman" panose="02020603050405020304" pitchFamily="18" charset="0"/>
            </a:endParaRPr>
          </a:p>
          <a:p>
            <a:pPr algn="just"/>
            <a:r>
              <a:rPr lang="kk-KZ" sz="1400" i="1" dirty="0">
                <a:latin typeface="Times New Roman" panose="02020603050405020304" pitchFamily="18" charset="0"/>
                <a:cs typeface="Times New Roman" panose="02020603050405020304" pitchFamily="18" charset="0"/>
              </a:rPr>
              <a:t>Сабақтың сапасы мен нәтижесін жалпы бағалау </a:t>
            </a: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65</a:t>
            </a:r>
            <a:r>
              <a:rPr lang="en-US" sz="1400" dirty="0" smtClean="0">
                <a:latin typeface="Times New Roman" panose="02020603050405020304" pitchFamily="18" charset="0"/>
                <a:cs typeface="Times New Roman" panose="02020603050405020304" pitchFamily="18" charset="0"/>
              </a:rPr>
              <a:t>%</a:t>
            </a:r>
            <a:r>
              <a:rPr lang="kk-KZ" sz="1400" dirty="0">
                <a:latin typeface="Times New Roman" panose="02020603050405020304" pitchFamily="18" charset="0"/>
                <a:cs typeface="Times New Roman" panose="02020603050405020304" pitchFamily="18" charset="0"/>
              </a:rPr>
              <a:t>, жақсы деңгейлі, жақсы сабақ. </a:t>
            </a:r>
          </a:p>
          <a:p>
            <a:pPr algn="just"/>
            <a:r>
              <a:rPr lang="kk-KZ" sz="13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3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endParaRPr lang="kk-KZ" sz="1300" dirty="0">
              <a:solidFill>
                <a:srgbClr val="FF0000"/>
              </a:solidFill>
              <a:latin typeface="Times New Roman" panose="02020603050405020304" pitchFamily="18" charset="0"/>
              <a:cs typeface="Times New Roman" panose="02020603050405020304" pitchFamily="18" charset="0"/>
            </a:endParaRPr>
          </a:p>
          <a:p>
            <a:pPr algn="just"/>
            <a:endParaRPr lang="kk-KZ" dirty="0">
              <a:latin typeface="Times New Roman" panose="02020603050405020304" pitchFamily="18" charset="0"/>
              <a:cs typeface="Times New Roman" panose="02020603050405020304" pitchFamily="18" charset="0"/>
            </a:endParaRPr>
          </a:p>
          <a:p>
            <a:pPr marL="45720" indent="0" algn="just">
              <a:buNone/>
            </a:pPr>
            <a:endParaRPr lang="kk-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14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15BC64F6-2886-EBEB-AA2D-7B1C7083E1D5}"/>
              </a:ext>
            </a:extLst>
          </p:cNvPr>
          <p:cNvSpPr txBox="1">
            <a:spLocks/>
          </p:cNvSpPr>
          <p:nvPr/>
        </p:nvSpPr>
        <p:spPr>
          <a:xfrm>
            <a:off x="0" y="258665"/>
            <a:ext cx="12192000" cy="133643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defRPr/>
            </a:pP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37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br>
              <a:rPr lang="kk-KZ" sz="37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сән</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дизайн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колледжі</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қаласы</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білім</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басқармасы</a:t>
            </a:r>
            <a:r>
              <a:rPr lang="ru-RU" sz="5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5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kk-KZ" sz="6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Пәндік- циклдік </a:t>
            </a:r>
            <a:r>
              <a:rPr lang="kk-KZ" sz="6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комиссия</a:t>
            </a:r>
            <a:r>
              <a:rPr lang="kk-KZ" sz="6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6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6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«Жалпы </a:t>
            </a:r>
            <a:r>
              <a:rPr lang="kk-KZ" sz="6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білім беретін пәндер» </a:t>
            </a:r>
            <a:br>
              <a:rPr lang="kk-KZ" sz="6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6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Математика пәнінің оқытушысы - Мұхаметәлі Асем </a:t>
            </a:r>
            <a:r>
              <a:rPr lang="kk-KZ" sz="6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Маратовна</a:t>
            </a:r>
          </a:p>
          <a:p>
            <a:pPr algn="ctr">
              <a:lnSpc>
                <a:spcPct val="107000"/>
              </a:lnSpc>
              <a:spcBef>
                <a:spcPts val="0"/>
              </a:spcBef>
              <a:defRPr/>
            </a:pPr>
            <a:r>
              <a:rPr lang="kk-KZ" sz="5600" i="1" dirty="0">
                <a:solidFill>
                  <a:srgbClr val="FF0000"/>
                </a:solidFill>
                <a:latin typeface="Times New Roman" panose="02020603050405020304" pitchFamily="18" charset="0"/>
                <a:cs typeface="Times New Roman" panose="02020603050405020304" pitchFamily="18" charset="0"/>
              </a:rPr>
              <a:t>Тақырыбы</a:t>
            </a:r>
            <a:r>
              <a:rPr lang="kk-KZ" sz="5600" dirty="0">
                <a:solidFill>
                  <a:srgbClr val="FF0000"/>
                </a:solidFill>
                <a:latin typeface="Times New Roman" panose="02020603050405020304" pitchFamily="18" charset="0"/>
                <a:cs typeface="Times New Roman" panose="02020603050405020304" pitchFamily="18" charset="0"/>
              </a:rPr>
              <a:t>: </a:t>
            </a:r>
            <a:r>
              <a:rPr lang="kk-KZ" sz="5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Тригонометриялық функциялардың қасиеттері мен графигі.</a:t>
            </a:r>
          </a:p>
          <a:p>
            <a:pPr algn="ctr">
              <a:lnSpc>
                <a:spcPct val="107000"/>
              </a:lnSpc>
              <a:spcBef>
                <a:spcPts val="0"/>
              </a:spcBef>
              <a:defRPr/>
            </a:pPr>
            <a:r>
              <a:rPr lang="kk-KZ"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5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5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6"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pic>
        <p:nvPicPr>
          <p:cNvPr id="8" name="Рисунок 7"/>
          <p:cNvPicPr>
            <a:picLocks noChangeAspect="1"/>
          </p:cNvPicPr>
          <p:nvPr/>
        </p:nvPicPr>
        <p:blipFill rotWithShape="1">
          <a:blip r:embed="rId4"/>
          <a:srcRect l="25542" t="17334" r="43593" b="28463"/>
          <a:stretch/>
        </p:blipFill>
        <p:spPr>
          <a:xfrm>
            <a:off x="940776" y="1375288"/>
            <a:ext cx="3912577" cy="3768213"/>
          </a:xfrm>
          <a:prstGeom prst="rect">
            <a:avLst/>
          </a:prstGeom>
          <a:ln>
            <a:noFill/>
          </a:ln>
          <a:effectLst>
            <a:softEdge rad="112500"/>
          </a:effectLst>
        </p:spPr>
      </p:pic>
      <p:pic>
        <p:nvPicPr>
          <p:cNvPr id="9" name="Рисунок 8"/>
          <p:cNvPicPr>
            <a:picLocks noChangeAspect="1"/>
          </p:cNvPicPr>
          <p:nvPr/>
        </p:nvPicPr>
        <p:blipFill rotWithShape="1">
          <a:blip r:embed="rId5"/>
          <a:srcRect l="25474" t="18144" r="44022" b="29255"/>
          <a:stretch/>
        </p:blipFill>
        <p:spPr>
          <a:xfrm>
            <a:off x="5307623" y="1375289"/>
            <a:ext cx="5360377" cy="3768212"/>
          </a:xfrm>
          <a:prstGeom prst="rect">
            <a:avLst/>
          </a:prstGeom>
          <a:ln>
            <a:noFill/>
          </a:ln>
          <a:effectLst>
            <a:softEdge rad="112500"/>
          </a:effectLst>
        </p:spPr>
      </p:pic>
    </p:spTree>
    <p:extLst>
      <p:ext uri="{BB962C8B-B14F-4D97-AF65-F5344CB8AC3E}">
        <p14:creationId xmlns:p14="http://schemas.microsoft.com/office/powerpoint/2010/main" val="413269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999A56D5-3F66-BB39-8FD4-7C385539E8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pic>
        <p:nvPicPr>
          <p:cNvPr id="6" name="Рисунок 5">
            <a:extLst>
              <a:ext uri="{FF2B5EF4-FFF2-40B4-BE49-F238E27FC236}">
                <a16:creationId xmlns:a16="http://schemas.microsoft.com/office/drawing/2014/main" id="{2944E496-2F27-F423-BC21-CA3961EA1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Заголовок 1">
            <a:extLst>
              <a:ext uri="{FF2B5EF4-FFF2-40B4-BE49-F238E27FC236}">
                <a16:creationId xmlns:a16="http://schemas.microsoft.com/office/drawing/2014/main" id="{15BC64F6-2886-EBEB-AA2D-7B1C7083E1D5}"/>
              </a:ext>
            </a:extLst>
          </p:cNvPr>
          <p:cNvSpPr txBox="1">
            <a:spLocks/>
          </p:cNvSpPr>
          <p:nvPr/>
        </p:nvSpPr>
        <p:spPr>
          <a:xfrm>
            <a:off x="0" y="-84236"/>
            <a:ext cx="12192000" cy="223324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defRPr/>
            </a:pP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lang="ru-RU" sz="2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2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lang="ru-RU" sz="21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сән</a:t>
            </a: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1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дизайн </a:t>
            </a:r>
            <a:r>
              <a:rPr lang="ru-RU" sz="21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колледжі</a:t>
            </a: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2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sz="21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қаласы</a:t>
            </a: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1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білім</a:t>
            </a: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1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басқармасы</a:t>
            </a:r>
            <a:endPar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Bef>
                <a:spcPts val="0"/>
              </a:spcBef>
              <a:defRPr/>
            </a:pPr>
            <a:r>
              <a:rPr lang="kk-KZ" sz="21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21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2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Пәндік- циклдік комиссия-  </a:t>
            </a:r>
            <a:r>
              <a:rPr lang="kk-KZ" sz="21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«Жалпы білім беретін пәндер» </a:t>
            </a:r>
            <a:r>
              <a:rPr lang="kk-KZ" sz="21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21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1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Қазақ тілі мен әдебиеті  </a:t>
            </a:r>
            <a:r>
              <a:rPr lang="kk-KZ" sz="21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пәнінің оқытушысы </a:t>
            </a:r>
            <a:r>
              <a:rPr lang="kk-KZ" sz="21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Баймуратова Асемгуль Керимбаевна</a:t>
            </a:r>
            <a:r>
              <a:rPr lang="kk-KZ" sz="1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8"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999A56D5-3F66-BB39-8FD4-7C385539E8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
        <p:nvSpPr>
          <p:cNvPr id="10" name="Прямоугольник 9"/>
          <p:cNvSpPr/>
          <p:nvPr/>
        </p:nvSpPr>
        <p:spPr>
          <a:xfrm>
            <a:off x="211015" y="1116624"/>
            <a:ext cx="11860823" cy="5447645"/>
          </a:xfrm>
          <a:prstGeom prst="rect">
            <a:avLst/>
          </a:prstGeom>
        </p:spPr>
        <p:txBody>
          <a:bodyPr wrap="square">
            <a:spAutoFit/>
          </a:bodyPr>
          <a:lstStyle/>
          <a:p>
            <a:pPr algn="just"/>
            <a:r>
              <a:rPr lang="kk-KZ" sz="1300" dirty="0">
                <a:latin typeface="Times New Roman" panose="02020603050405020304" pitchFamily="18" charset="0"/>
                <a:cs typeface="Times New Roman" panose="02020603050405020304" pitchFamily="18" charset="0"/>
              </a:rPr>
              <a:t>Еңбек өтілі – </a:t>
            </a:r>
            <a:r>
              <a:rPr lang="kk-KZ" sz="1300" dirty="0" smtClean="0">
                <a:latin typeface="Times New Roman" panose="02020603050405020304" pitchFamily="18" charset="0"/>
                <a:cs typeface="Times New Roman" panose="02020603050405020304" pitchFamily="18" charset="0"/>
              </a:rPr>
              <a:t>11 </a:t>
            </a:r>
            <a:r>
              <a:rPr lang="kk-KZ" sz="1300" dirty="0">
                <a:latin typeface="Times New Roman" panose="02020603050405020304" pitchFamily="18" charset="0"/>
                <a:cs typeface="Times New Roman" panose="02020603050405020304" pitchFamily="18" charset="0"/>
              </a:rPr>
              <a:t>жыл </a:t>
            </a:r>
            <a:r>
              <a:rPr lang="kk-KZ" sz="1300" dirty="0" smtClean="0">
                <a:latin typeface="Times New Roman" panose="02020603050405020304" pitchFamily="18" charset="0"/>
                <a:cs typeface="Times New Roman" panose="02020603050405020304" pitchFamily="18" charset="0"/>
              </a:rPr>
              <a:t>3 </a:t>
            </a:r>
            <a:r>
              <a:rPr lang="kk-KZ" sz="1300" dirty="0">
                <a:latin typeface="Times New Roman" panose="02020603050405020304" pitchFamily="18" charset="0"/>
                <a:cs typeface="Times New Roman" panose="02020603050405020304" pitchFamily="18" charset="0"/>
              </a:rPr>
              <a:t>ай, санаты </a:t>
            </a:r>
            <a:r>
              <a:rPr lang="kk-KZ" sz="1300" dirty="0" smtClean="0">
                <a:latin typeface="Times New Roman" panose="02020603050405020304" pitchFamily="18" charset="0"/>
                <a:cs typeface="Times New Roman" panose="02020603050405020304" pitchFamily="18" charset="0"/>
              </a:rPr>
              <a:t>жоқ</a:t>
            </a:r>
            <a:endParaRPr lang="kk-KZ" sz="1300" dirty="0">
              <a:latin typeface="Times New Roman" panose="02020603050405020304" pitchFamily="18" charset="0"/>
              <a:cs typeface="Times New Roman" panose="02020603050405020304" pitchFamily="18" charset="0"/>
            </a:endParaRPr>
          </a:p>
          <a:p>
            <a:pPr algn="just"/>
            <a:r>
              <a:rPr lang="kk-KZ" sz="1300" i="1" dirty="0" smtClean="0">
                <a:latin typeface="Times New Roman" panose="02020603050405020304" pitchFamily="18" charset="0"/>
                <a:cs typeface="Times New Roman" panose="02020603050405020304" pitchFamily="18" charset="0"/>
              </a:rPr>
              <a:t>Қатысқан </a:t>
            </a:r>
            <a:r>
              <a:rPr lang="kk-KZ" sz="1300" i="1" dirty="0">
                <a:latin typeface="Times New Roman" panose="02020603050405020304" pitchFamily="18" charset="0"/>
                <a:cs typeface="Times New Roman" panose="02020603050405020304" pitchFamily="18" charset="0"/>
              </a:rPr>
              <a:t>күні</a:t>
            </a:r>
            <a:r>
              <a:rPr lang="kk-KZ" sz="1300" dirty="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22.09.2023ж </a:t>
            </a:r>
            <a:endParaRPr lang="kk-KZ" sz="1300" dirty="0">
              <a:latin typeface="Times New Roman" panose="02020603050405020304" pitchFamily="18" charset="0"/>
              <a:cs typeface="Times New Roman" panose="02020603050405020304" pitchFamily="18" charset="0"/>
            </a:endParaRPr>
          </a:p>
          <a:p>
            <a:pPr algn="just"/>
            <a:r>
              <a:rPr lang="kk-KZ" sz="1300" i="1" dirty="0">
                <a:latin typeface="Times New Roman" panose="02020603050405020304" pitchFamily="18" charset="0"/>
                <a:cs typeface="Times New Roman" panose="02020603050405020304" pitchFamily="18" charset="0"/>
              </a:rPr>
              <a:t>Топ</a:t>
            </a:r>
            <a:r>
              <a:rPr lang="kk-KZ" sz="1300" dirty="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КК 23-3</a:t>
            </a:r>
            <a:endParaRPr lang="kk-KZ" sz="1300" dirty="0">
              <a:latin typeface="Times New Roman" panose="02020603050405020304" pitchFamily="18" charset="0"/>
              <a:cs typeface="Times New Roman" panose="02020603050405020304" pitchFamily="18" charset="0"/>
            </a:endParaRPr>
          </a:p>
          <a:p>
            <a:pPr algn="just"/>
            <a:r>
              <a:rPr lang="kk-KZ" sz="1300" i="1" dirty="0" smtClean="0">
                <a:latin typeface="Times New Roman" panose="02020603050405020304" pitchFamily="18" charset="0"/>
                <a:cs typeface="Times New Roman" panose="02020603050405020304" pitchFamily="18" charset="0"/>
              </a:rPr>
              <a:t>Тізім бойынша </a:t>
            </a:r>
            <a:r>
              <a:rPr lang="kk-KZ" sz="1300" dirty="0" smtClean="0">
                <a:latin typeface="Times New Roman" panose="02020603050405020304" pitchFamily="18" charset="0"/>
                <a:cs typeface="Times New Roman" panose="02020603050405020304" pitchFamily="18" charset="0"/>
              </a:rPr>
              <a:t>-24, </a:t>
            </a:r>
            <a:r>
              <a:rPr lang="kk-KZ" sz="1300" i="1" dirty="0" smtClean="0">
                <a:latin typeface="Times New Roman" panose="02020603050405020304" pitchFamily="18" charset="0"/>
                <a:cs typeface="Times New Roman" panose="02020603050405020304" pitchFamily="18" charset="0"/>
              </a:rPr>
              <a:t>қатысқаны</a:t>
            </a:r>
            <a:r>
              <a:rPr lang="kk-KZ" sz="1300" dirty="0" smtClean="0">
                <a:latin typeface="Times New Roman" panose="02020603050405020304" pitchFamily="18" charset="0"/>
                <a:cs typeface="Times New Roman" panose="02020603050405020304" pitchFamily="18" charset="0"/>
              </a:rPr>
              <a:t> -24</a:t>
            </a:r>
          </a:p>
          <a:p>
            <a:pPr algn="just"/>
            <a:r>
              <a:rPr lang="kk-KZ" sz="1300" i="1" dirty="0">
                <a:latin typeface="Times New Roman" panose="02020603050405020304" pitchFamily="18" charset="0"/>
                <a:cs typeface="Times New Roman" panose="02020603050405020304" pitchFamily="18" charset="0"/>
              </a:rPr>
              <a:t>Пәннің атауы</a:t>
            </a:r>
            <a:r>
              <a:rPr lang="kk-KZ" sz="1300" dirty="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қазақ әдебиеті </a:t>
            </a:r>
            <a:endParaRPr lang="kk-KZ" sz="1300" dirty="0">
              <a:latin typeface="Times New Roman" panose="02020603050405020304" pitchFamily="18" charset="0"/>
              <a:cs typeface="Times New Roman" panose="02020603050405020304" pitchFamily="18" charset="0"/>
            </a:endParaRPr>
          </a:p>
          <a:p>
            <a:pPr algn="just"/>
            <a:r>
              <a:rPr lang="ru-RU" sz="1300" i="1" dirty="0" err="1" smtClean="0">
                <a:latin typeface="Times New Roman" panose="02020603050405020304" pitchFamily="18" charset="0"/>
                <a:cs typeface="Times New Roman" panose="02020603050405020304" pitchFamily="18" charset="0"/>
              </a:rPr>
              <a:t>Өткізу</a:t>
            </a:r>
            <a:r>
              <a:rPr lang="ru-RU" sz="1300" i="1" dirty="0" smtClean="0">
                <a:latin typeface="Times New Roman" panose="02020603050405020304" pitchFamily="18" charset="0"/>
                <a:cs typeface="Times New Roman" panose="02020603050405020304" pitchFamily="18" charset="0"/>
              </a:rPr>
              <a:t> </a:t>
            </a:r>
            <a:r>
              <a:rPr lang="ru-RU" sz="1300" i="1" dirty="0" err="1" smtClean="0">
                <a:latin typeface="Times New Roman" panose="02020603050405020304" pitchFamily="18" charset="0"/>
                <a:cs typeface="Times New Roman" panose="02020603050405020304" pitchFamily="18" charset="0"/>
              </a:rPr>
              <a:t>формасы</a:t>
            </a:r>
            <a:r>
              <a:rPr lang="ru-RU" sz="1300" i="1" dirty="0" smtClean="0">
                <a:latin typeface="Times New Roman" panose="02020603050405020304" pitchFamily="18" charset="0"/>
                <a:cs typeface="Times New Roman" panose="02020603050405020304" pitchFamily="18" charset="0"/>
              </a:rPr>
              <a:t>: </a:t>
            </a:r>
            <a:r>
              <a:rPr lang="ru-RU" sz="1300" i="1" dirty="0" err="1" smtClean="0">
                <a:latin typeface="Times New Roman" panose="02020603050405020304" pitchFamily="18" charset="0"/>
                <a:cs typeface="Times New Roman" panose="02020603050405020304" pitchFamily="18" charset="0"/>
              </a:rPr>
              <a:t>ашық</a:t>
            </a:r>
            <a:r>
              <a:rPr lang="ru-RU" sz="1300" i="1" dirty="0" smtClean="0">
                <a:latin typeface="Times New Roman" panose="02020603050405020304" pitchFamily="18" charset="0"/>
                <a:cs typeface="Times New Roman" panose="02020603050405020304" pitchFamily="18" charset="0"/>
              </a:rPr>
              <a:t> </a:t>
            </a:r>
            <a:r>
              <a:rPr lang="ru-RU" sz="1300" i="1" dirty="0" err="1" smtClean="0">
                <a:latin typeface="Times New Roman" panose="02020603050405020304" pitchFamily="18" charset="0"/>
                <a:cs typeface="Times New Roman" panose="02020603050405020304" pitchFamily="18" charset="0"/>
              </a:rPr>
              <a:t>сабақ</a:t>
            </a:r>
            <a:endParaRPr lang="kk-KZ" sz="1300" i="1" dirty="0" smtClean="0">
              <a:latin typeface="Times New Roman" panose="02020603050405020304" pitchFamily="18" charset="0"/>
              <a:cs typeface="Times New Roman" panose="02020603050405020304" pitchFamily="18" charset="0"/>
            </a:endParaRPr>
          </a:p>
          <a:p>
            <a:pPr algn="just"/>
            <a:r>
              <a:rPr lang="kk-KZ" sz="1300" i="1" dirty="0" smtClean="0">
                <a:latin typeface="Times New Roman" panose="02020603050405020304" pitchFamily="18" charset="0"/>
                <a:cs typeface="Times New Roman" panose="02020603050405020304" pitchFamily="18" charset="0"/>
              </a:rPr>
              <a:t>Тақырыбы</a:t>
            </a:r>
            <a:r>
              <a:rPr lang="kk-KZ" sz="1300" dirty="0">
                <a:latin typeface="Times New Roman" panose="02020603050405020304" pitchFamily="18" charset="0"/>
                <a:cs typeface="Times New Roman" panose="02020603050405020304" pitchFamily="18" charset="0"/>
              </a:rPr>
              <a:t>: </a:t>
            </a:r>
            <a:r>
              <a:rPr lang="kk-KZ" sz="1300" b="1" dirty="0" smtClean="0">
                <a:latin typeface="Times New Roman" panose="02020603050405020304" pitchFamily="18" charset="0"/>
                <a:ea typeface="Times New Roman" panose="02020603050405020304" pitchFamily="18" charset="0"/>
                <a:cs typeface="Times New Roman" panose="02020603050405020304" pitchFamily="18" charset="0"/>
              </a:rPr>
              <a:t>Абайдың қарасөздері «Он жетінші қарасөзі.</a:t>
            </a:r>
          </a:p>
          <a:p>
            <a:pPr algn="just"/>
            <a:r>
              <a:rPr lang="kk-KZ" sz="1300" dirty="0">
                <a:latin typeface="Times New Roman" panose="02020603050405020304" pitchFamily="18" charset="0"/>
                <a:cs typeface="Times New Roman" panose="02020603050405020304" pitchFamily="18" charset="0"/>
              </a:rPr>
              <a:t>Сабақтың ұйымдастыру кезеңіне мән беріліп, студенттерді журнал бойынша тексеріп, түгендеді. Сабақтың жоспары ұсынылды.</a:t>
            </a:r>
            <a:r>
              <a:rPr lang="kk-KZ" sz="1300" dirty="0">
                <a:solidFill>
                  <a:srgbClr val="FF0000"/>
                </a:solidFill>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Білім алушылар 3 топқа бөлінген. «Сұрақ-жауап» </a:t>
            </a:r>
            <a:r>
              <a:rPr lang="kk-KZ" sz="1300" dirty="0">
                <a:latin typeface="Times New Roman" panose="02020603050405020304" pitchFamily="18" charset="0"/>
                <a:cs typeface="Times New Roman" panose="02020603050405020304" pitchFamily="18" charset="0"/>
              </a:rPr>
              <a:t>әдісі бойынша үй тапсырмасы сұралды. </a:t>
            </a:r>
            <a:r>
              <a:rPr lang="kk-KZ" sz="1300" dirty="0" smtClean="0">
                <a:latin typeface="Times New Roman" panose="02020603050405020304" pitchFamily="18" charset="0"/>
                <a:cs typeface="Times New Roman" panose="02020603050405020304" pitchFamily="18" charset="0"/>
              </a:rPr>
              <a:t>Сонымен </a:t>
            </a:r>
            <a:r>
              <a:rPr lang="kk-KZ" sz="1300" dirty="0">
                <a:latin typeface="Times New Roman" panose="02020603050405020304" pitchFamily="18" charset="0"/>
                <a:cs typeface="Times New Roman" panose="02020603050405020304" pitchFamily="18" charset="0"/>
              </a:rPr>
              <a:t>қатар жаттап келген өлеңдерін мәнерлеп оқыды. Сабақтың мақсаты айқын, әрі оны студенттерге хабарлады. Ой түрткі ретінде </a:t>
            </a:r>
            <a:r>
              <a:rPr lang="kk-KZ" sz="1300" dirty="0" smtClean="0">
                <a:latin typeface="Times New Roman" panose="02020603050405020304" pitchFamily="18" charset="0"/>
                <a:cs typeface="Times New Roman" panose="02020603050405020304" pitchFamily="18" charset="0"/>
              </a:rPr>
              <a:t>қарасөз туралы видео материал көрсетіліп, студенттердің ойлары тыңдалды. Қарасөздің құрылымына тоқталды. Мәтінмен жұмыста «сканерлеп оқу» стратегиясы бойынша топтарға мәтіндер беріліп, сөздік жұмысы жүргізілді. «Постер қорғау» бойынша әр топ өз жұмыстарын қорғады: 1 топ «Кемел адам қандай болуы керек?», 2 топ «Сіз кемел адам болуы үшін қандай қасиеттерді бойыңызға жию керек?», 3 топ «Толық адам болу үшін..». «Суреттер сөйлейді» әдісі бойынша сергіту сәті жүргізілді. Студенттер қандай мақал екендігін айтып өтті. «Ойлан тап» әдісі бойынша халық арасында мақал, нақыл сөз болып қалған Абай сөздерінің жалғасып тауып, ұяшықтардағы сұрақтарға жауап беру арқылы Абай туралы қаншалықты білетіндіктерін естеріне түсірді. </a:t>
            </a:r>
            <a:r>
              <a:rPr lang="kk-KZ" sz="1300" dirty="0">
                <a:latin typeface="Times New Roman" panose="02020603050405020304" pitchFamily="18" charset="0"/>
                <a:cs typeface="Times New Roman" panose="02020603050405020304" pitchFamily="18" charset="0"/>
              </a:rPr>
              <a:t>С</a:t>
            </a:r>
            <a:r>
              <a:rPr lang="kk-KZ" sz="1300" dirty="0" smtClean="0">
                <a:latin typeface="Times New Roman" panose="02020603050405020304" pitchFamily="18" charset="0"/>
                <a:cs typeface="Times New Roman" panose="02020603050405020304" pitchFamily="18" charset="0"/>
              </a:rPr>
              <a:t>ұрақтарға </a:t>
            </a:r>
            <a:r>
              <a:rPr lang="kk-KZ" sz="1300" dirty="0">
                <a:latin typeface="Times New Roman" panose="02020603050405020304" pitchFamily="18" charset="0"/>
                <a:cs typeface="Times New Roman" panose="02020603050405020304" pitchFamily="18" charset="0"/>
              </a:rPr>
              <a:t>жауп беру, рөлге бөліп оқу, сөздіктер мен терминдерді </a:t>
            </a:r>
            <a:r>
              <a:rPr lang="kk-KZ" sz="1300" dirty="0" smtClean="0">
                <a:latin typeface="Times New Roman" panose="02020603050405020304" pitchFamily="18" charset="0"/>
                <a:cs typeface="Times New Roman" panose="02020603050405020304" pitchFamily="18" charset="0"/>
              </a:rPr>
              <a:t>жазу жұмыстары </a:t>
            </a:r>
            <a:r>
              <a:rPr lang="kk-KZ" sz="1300" dirty="0">
                <a:latin typeface="Times New Roman" panose="02020603050405020304" pitchFamily="18" charset="0"/>
                <a:cs typeface="Times New Roman" panose="02020603050405020304" pitchFamily="18" charset="0"/>
              </a:rPr>
              <a:t>жүргізілді. Сабақ соңында </a:t>
            </a:r>
            <a:r>
              <a:rPr lang="kk-KZ" sz="1300" dirty="0" smtClean="0">
                <a:latin typeface="Times New Roman" panose="02020603050405020304" pitchFamily="18" charset="0"/>
                <a:cs typeface="Times New Roman" panose="02020603050405020304" pitchFamily="18" charset="0"/>
              </a:rPr>
              <a:t>студенттермен кері байланыс орнатылды. Педагог </a:t>
            </a:r>
            <a:r>
              <a:rPr lang="kk-KZ" sz="1300" dirty="0">
                <a:latin typeface="Times New Roman" panose="02020603050405020304" pitchFamily="18" charset="0"/>
                <a:cs typeface="Times New Roman" panose="02020603050405020304" pitchFamily="18" charset="0"/>
              </a:rPr>
              <a:t>тілдік төрт дағдыны (тыңдалып, айтылым, оқылым, жазылым) қамтып, белсенді оқыту тапсырмаларын ұсына білді. Оқытушының сырт келбеті, жүріс-тұрысы, сөйлеу мәдениеті жоғары деңгейде екендігі байқалды. Оқытудың ұтымды тәсілдерін көрсетті (студенттің сөзін бөлмейді, өз ойларын айтуға мүмкіндік </a:t>
            </a:r>
            <a:r>
              <a:rPr lang="kk-KZ" sz="1300" dirty="0" smtClean="0">
                <a:latin typeface="Times New Roman" panose="02020603050405020304" pitchFamily="18" charset="0"/>
                <a:cs typeface="Times New Roman" panose="02020603050405020304" pitchFamily="18" charset="0"/>
              </a:rPr>
              <a:t>береді, топтық жұмысты тиімді ұйымдастыра білді). </a:t>
            </a:r>
            <a:r>
              <a:rPr lang="kk-KZ" sz="1300" dirty="0">
                <a:latin typeface="Times New Roman" panose="02020603050405020304" pitchFamily="18" charset="0"/>
                <a:cs typeface="Times New Roman" panose="02020603050405020304" pitchFamily="18" charset="0"/>
              </a:rPr>
              <a:t>Педагог білім алушыларды бағалау процесіне тартып, қойылған бағаларға түсіндерме жүргізді. Үй тапсырмасы қоңырауға дейін </a:t>
            </a:r>
            <a:r>
              <a:rPr lang="kk-KZ" sz="1300" dirty="0" smtClean="0">
                <a:latin typeface="Times New Roman" panose="02020603050405020304" pitchFamily="18" charset="0"/>
                <a:cs typeface="Times New Roman" panose="02020603050405020304" pitchFamily="18" charset="0"/>
              </a:rPr>
              <a:t>берілді. </a:t>
            </a:r>
            <a:r>
              <a:rPr lang="kk-KZ" sz="1300" dirty="0">
                <a:latin typeface="Times New Roman" panose="02020603050405020304" pitchFamily="18" charset="0"/>
                <a:cs typeface="Times New Roman" panose="02020603050405020304" pitchFamily="18" charset="0"/>
              </a:rPr>
              <a:t>Әр кезеңіне бөлінген уақыт сабақ жоспарына сәйкес жүргізілді. Оқу материалы сабақ жоспарына сәйкес келеді. </a:t>
            </a:r>
          </a:p>
          <a:p>
            <a:pPr algn="just"/>
            <a:r>
              <a:rPr lang="kk-KZ" sz="1300" i="1" dirty="0">
                <a:latin typeface="Times New Roman" panose="02020603050405020304" pitchFamily="18" charset="0"/>
                <a:cs typeface="Times New Roman" panose="02020603050405020304" pitchFamily="18" charset="0"/>
              </a:rPr>
              <a:t>Ұсыныс</a:t>
            </a:r>
            <a:r>
              <a:rPr lang="kk-KZ" sz="1300" dirty="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сабақ жоспарын баспа бетіне жариялау</a:t>
            </a:r>
          </a:p>
          <a:p>
            <a:pPr algn="just"/>
            <a:r>
              <a:rPr lang="kk-KZ" sz="1300" i="1" dirty="0" smtClean="0">
                <a:latin typeface="Times New Roman" panose="02020603050405020304" pitchFamily="18" charset="0"/>
                <a:cs typeface="Times New Roman" panose="02020603050405020304" pitchFamily="18" charset="0"/>
              </a:rPr>
              <a:t>Сабақтың </a:t>
            </a:r>
            <a:r>
              <a:rPr lang="kk-KZ" sz="1300" i="1" dirty="0">
                <a:latin typeface="Times New Roman" panose="02020603050405020304" pitchFamily="18" charset="0"/>
                <a:cs typeface="Times New Roman" panose="02020603050405020304" pitchFamily="18" charset="0"/>
              </a:rPr>
              <a:t>сапасы мен нәтижесін жалпы бағалау </a:t>
            </a:r>
            <a:r>
              <a:rPr lang="kk-KZ" sz="1300" dirty="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80</a:t>
            </a:r>
            <a:r>
              <a:rPr lang="en-US" sz="1300" dirty="0" smtClean="0">
                <a:latin typeface="Times New Roman" panose="02020603050405020304" pitchFamily="18" charset="0"/>
                <a:cs typeface="Times New Roman" panose="02020603050405020304" pitchFamily="18" charset="0"/>
              </a:rPr>
              <a:t>%</a:t>
            </a:r>
            <a:r>
              <a:rPr lang="kk-KZ" sz="1300" dirty="0">
                <a:latin typeface="Times New Roman" panose="02020603050405020304" pitchFamily="18" charset="0"/>
                <a:cs typeface="Times New Roman" panose="02020603050405020304" pitchFamily="18" charset="0"/>
              </a:rPr>
              <a:t>, жоғары деңгейдегі, өте жақсы сабақ</a:t>
            </a:r>
            <a:r>
              <a:rPr lang="kk-KZ" sz="1300" dirty="0">
                <a:solidFill>
                  <a:srgbClr val="0070C0"/>
                </a:solidFill>
                <a:latin typeface="Times New Roman" panose="02020603050405020304" pitchFamily="18" charset="0"/>
                <a:cs typeface="Times New Roman" panose="02020603050405020304" pitchFamily="18" charset="0"/>
              </a:rPr>
              <a:t>. </a:t>
            </a:r>
          </a:p>
          <a:p>
            <a:pPr algn="just"/>
            <a:endParaRPr lang="kk-KZ" sz="13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kk-KZ" sz="13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3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endParaRPr lang="kk-KZ" sz="1300" dirty="0">
              <a:solidFill>
                <a:srgbClr val="FF0000"/>
              </a:solidFill>
              <a:latin typeface="Times New Roman" panose="02020603050405020304" pitchFamily="18" charset="0"/>
              <a:cs typeface="Times New Roman" panose="02020603050405020304" pitchFamily="18" charset="0"/>
            </a:endParaRPr>
          </a:p>
          <a:p>
            <a:pPr algn="just"/>
            <a:endParaRPr lang="kk-KZ" dirty="0">
              <a:latin typeface="Times New Roman" panose="02020603050405020304" pitchFamily="18" charset="0"/>
              <a:cs typeface="Times New Roman" panose="02020603050405020304" pitchFamily="18" charset="0"/>
            </a:endParaRPr>
          </a:p>
          <a:p>
            <a:pPr marL="45720" indent="0" algn="just">
              <a:buNone/>
            </a:pPr>
            <a:endParaRPr lang="kk-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52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15BC64F6-2886-EBEB-AA2D-7B1C7083E1D5}"/>
              </a:ext>
            </a:extLst>
          </p:cNvPr>
          <p:cNvSpPr txBox="1">
            <a:spLocks/>
          </p:cNvSpPr>
          <p:nvPr/>
        </p:nvSpPr>
        <p:spPr>
          <a:xfrm>
            <a:off x="0" y="0"/>
            <a:ext cx="12192000" cy="191672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defRPr/>
            </a:pP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сән</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дизайн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колледжі</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қаласы</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білім</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басқармасы</a:t>
            </a:r>
            <a:endPar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Bef>
                <a:spcPts val="0"/>
              </a:spcBef>
              <a:defRPr/>
            </a:pPr>
            <a:r>
              <a:rPr lang="kk-KZ" sz="5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Пәндік- циклдік комиссия-  </a:t>
            </a:r>
            <a:r>
              <a:rPr lang="kk-KZ" sz="5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«Жалпы білім беретін пәндер» </a:t>
            </a:r>
            <a:br>
              <a:rPr lang="kk-KZ" sz="5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Қазақ тілі мен әдебиеті  пәнінің оқытушысы – Баймуратова Асемгуль </a:t>
            </a:r>
            <a:r>
              <a:rPr lang="kk-KZ" sz="5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Керимбаевна</a:t>
            </a:r>
          </a:p>
          <a:p>
            <a:pPr algn="ctr">
              <a:lnSpc>
                <a:spcPct val="107000"/>
              </a:lnSpc>
              <a:spcBef>
                <a:spcPts val="0"/>
              </a:spcBef>
              <a:defRPr/>
            </a:pPr>
            <a:r>
              <a:rPr lang="kk-KZ" sz="5600" i="1" dirty="0">
                <a:solidFill>
                  <a:srgbClr val="FF0000"/>
                </a:solidFill>
                <a:latin typeface="Times New Roman" panose="02020603050405020304" pitchFamily="18" charset="0"/>
                <a:cs typeface="Times New Roman" panose="02020603050405020304" pitchFamily="18" charset="0"/>
              </a:rPr>
              <a:t>Тақырыбы</a:t>
            </a:r>
            <a:r>
              <a:rPr lang="kk-KZ" sz="5600" dirty="0">
                <a:solidFill>
                  <a:srgbClr val="FF0000"/>
                </a:solidFill>
                <a:latin typeface="Times New Roman" panose="02020603050405020304" pitchFamily="18" charset="0"/>
                <a:cs typeface="Times New Roman" panose="02020603050405020304" pitchFamily="18" charset="0"/>
              </a:rPr>
              <a:t>: </a:t>
            </a:r>
            <a:r>
              <a:rPr lang="kk-KZ" sz="5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Абайдың қарасөздері «Он жетінші қарасөзі.</a:t>
            </a:r>
          </a:p>
          <a:p>
            <a:pPr algn="ctr">
              <a:lnSpc>
                <a:spcPct val="107000"/>
              </a:lnSpc>
              <a:spcBef>
                <a:spcPts val="0"/>
              </a:spcBef>
              <a:defRPr/>
            </a:pPr>
            <a:r>
              <a:rPr lang="kk-KZ" sz="5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5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1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1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pic>
        <p:nvPicPr>
          <p:cNvPr id="7" name="Рисунок 6">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pic>
        <p:nvPicPr>
          <p:cNvPr id="9" name="Рисунок 8"/>
          <p:cNvPicPr>
            <a:picLocks noChangeAspect="1"/>
          </p:cNvPicPr>
          <p:nvPr/>
        </p:nvPicPr>
        <p:blipFill rotWithShape="1">
          <a:blip r:embed="rId4"/>
          <a:srcRect l="25143" t="17164" r="43377" b="27276"/>
          <a:stretch/>
        </p:blipFill>
        <p:spPr>
          <a:xfrm>
            <a:off x="486507" y="1512276"/>
            <a:ext cx="3524788" cy="3587261"/>
          </a:xfrm>
          <a:prstGeom prst="rect">
            <a:avLst/>
          </a:prstGeom>
          <a:ln>
            <a:noFill/>
          </a:ln>
          <a:effectLst>
            <a:softEdge rad="112500"/>
          </a:effectLst>
        </p:spPr>
      </p:pic>
      <p:pic>
        <p:nvPicPr>
          <p:cNvPr id="10" name="Рисунок 9"/>
          <p:cNvPicPr>
            <a:picLocks noChangeAspect="1"/>
          </p:cNvPicPr>
          <p:nvPr/>
        </p:nvPicPr>
        <p:blipFill rotWithShape="1">
          <a:blip r:embed="rId5"/>
          <a:srcRect l="25367" t="17182" r="43574" b="27291"/>
          <a:stretch/>
        </p:blipFill>
        <p:spPr>
          <a:xfrm>
            <a:off x="4282855" y="1512276"/>
            <a:ext cx="3615569" cy="3587260"/>
          </a:xfrm>
          <a:prstGeom prst="rect">
            <a:avLst/>
          </a:prstGeom>
          <a:ln>
            <a:noFill/>
          </a:ln>
          <a:effectLst>
            <a:softEdge rad="112500"/>
          </a:effectLst>
        </p:spPr>
      </p:pic>
      <p:pic>
        <p:nvPicPr>
          <p:cNvPr id="11" name="Рисунок 10"/>
          <p:cNvPicPr>
            <a:picLocks noChangeAspect="1"/>
          </p:cNvPicPr>
          <p:nvPr/>
        </p:nvPicPr>
        <p:blipFill rotWithShape="1">
          <a:blip r:embed="rId6"/>
          <a:srcRect l="25281" t="17340" r="43436" b="27494"/>
          <a:stretch/>
        </p:blipFill>
        <p:spPr>
          <a:xfrm>
            <a:off x="8169984" y="1512277"/>
            <a:ext cx="3506201" cy="3587260"/>
          </a:xfrm>
          <a:prstGeom prst="rect">
            <a:avLst/>
          </a:prstGeom>
          <a:ln>
            <a:noFill/>
          </a:ln>
          <a:effectLst>
            <a:softEdge rad="112500"/>
          </a:effectLst>
        </p:spPr>
      </p:pic>
    </p:spTree>
    <p:extLst>
      <p:ext uri="{BB962C8B-B14F-4D97-AF65-F5344CB8AC3E}">
        <p14:creationId xmlns:p14="http://schemas.microsoft.com/office/powerpoint/2010/main" val="327877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
            <a:ext cx="12192000" cy="6858000"/>
          </a:xfrm>
          <a:prstGeom prst="rect">
            <a:avLst/>
          </a:prstGeom>
        </p:spPr>
      </p:pic>
      <p:sp>
        <p:nvSpPr>
          <p:cNvPr id="5"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11758" t="4191" r="9072" b="10256"/>
          <a:stretch/>
        </p:blipFill>
        <p:spPr>
          <a:xfrm>
            <a:off x="345831" y="1192317"/>
            <a:ext cx="3260152" cy="5226068"/>
          </a:xfrm>
          <a:prstGeom prst="rect">
            <a:avLst/>
          </a:prstGeom>
        </p:spPr>
      </p:pic>
      <p:sp>
        <p:nvSpPr>
          <p:cNvPr id="9" name="Прямоугольник 8"/>
          <p:cNvSpPr/>
          <p:nvPr/>
        </p:nvSpPr>
        <p:spPr>
          <a:xfrm>
            <a:off x="345831" y="108943"/>
            <a:ext cx="10322169" cy="1083374"/>
          </a:xfrm>
          <a:prstGeom prst="rect">
            <a:avLst/>
          </a:prstGeom>
        </p:spPr>
        <p:txBody>
          <a:bodyPr wrap="square">
            <a:spAutoFit/>
          </a:bodyPr>
          <a:lstStyle/>
          <a:p>
            <a:pPr algn="ctr">
              <a:lnSpc>
                <a:spcPct val="115000"/>
              </a:lnSpc>
              <a:spcAft>
                <a:spcPts val="0"/>
              </a:spcAft>
            </a:pPr>
            <a:r>
              <a:rPr lang="kk-KZ" sz="2800" b="1" dirty="0">
                <a:latin typeface="Times New Roman" panose="02020603050405020304" pitchFamily="18" charset="0"/>
                <a:ea typeface="Times New Roman" panose="02020603050405020304" pitchFamily="18" charset="0"/>
              </a:rPr>
              <a:t>Н</a:t>
            </a:r>
            <a:r>
              <a:rPr lang="kk-KZ" sz="2800" b="1" dirty="0" smtClean="0">
                <a:latin typeface="Times New Roman" panose="02020603050405020304" pitchFamily="18" charset="0"/>
                <a:ea typeface="Times New Roman" panose="02020603050405020304" pitchFamily="18" charset="0"/>
              </a:rPr>
              <a:t>еделя </a:t>
            </a:r>
            <a:r>
              <a:rPr lang="kk-KZ" sz="2800" b="1" dirty="0">
                <a:latin typeface="Times New Roman" panose="02020603050405020304" pitchFamily="18" charset="0"/>
                <a:ea typeface="Times New Roman" panose="02020603050405020304" pitchFamily="18" charset="0"/>
              </a:rPr>
              <a:t>ПЦК </a:t>
            </a:r>
            <a:endParaRPr lang="ru-RU" sz="2800" b="1"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kk-KZ" sz="2800" dirty="0" smtClean="0">
                <a:latin typeface="Times New Roman" panose="02020603050405020304" pitchFamily="18" charset="0"/>
                <a:ea typeface="Times New Roman" panose="02020603050405020304" pitchFamily="18" charset="0"/>
              </a:rPr>
              <a:t> отделения </a:t>
            </a:r>
            <a:r>
              <a:rPr lang="ru-RU" sz="2800" dirty="0" smtClean="0">
                <a:latin typeface="Times New Roman" panose="02020603050405020304" pitchFamily="18" charset="0"/>
                <a:ea typeface="Times New Roman" panose="02020603050405020304" pitchFamily="18" charset="0"/>
              </a:rPr>
              <a:t>10130300</a:t>
            </a:r>
            <a:r>
              <a:rPr lang="ru-RU" sz="2800" dirty="0">
                <a:latin typeface="Times New Roman" panose="02020603050405020304" pitchFamily="18" charset="0"/>
                <a:ea typeface="Times New Roman" panose="02020603050405020304" pitchFamily="18" charset="0"/>
              </a:rPr>
              <a:t> </a:t>
            </a:r>
            <a:r>
              <a:rPr lang="ru-RU" sz="2800" dirty="0" smtClean="0">
                <a:latin typeface="Times New Roman" panose="02020603050405020304" pitchFamily="18" charset="0"/>
                <a:ea typeface="Times New Roman" panose="02020603050405020304" pitchFamily="18" charset="0"/>
              </a:rPr>
              <a:t>«</a:t>
            </a:r>
            <a:r>
              <a:rPr lang="kk-KZ" sz="2800" dirty="0" smtClean="0">
                <a:latin typeface="Times New Roman" panose="02020603050405020304" pitchFamily="18" charset="0"/>
                <a:ea typeface="Times New Roman" panose="02020603050405020304" pitchFamily="18" charset="0"/>
              </a:rPr>
              <a:t>Организация питания»</a:t>
            </a:r>
            <a:r>
              <a:rPr lang="ru-RU" sz="2800" dirty="0">
                <a:latin typeface="Times New Roman" panose="02020603050405020304" pitchFamily="18" charset="0"/>
                <a:ea typeface="Times New Roman" panose="02020603050405020304" pitchFamily="18" charset="0"/>
              </a:rPr>
              <a:t> </a:t>
            </a:r>
            <a:r>
              <a:rPr lang="ru-RU" sz="2800" dirty="0" smtClean="0">
                <a:effectLst/>
                <a:latin typeface="Times New Roman" panose="02020603050405020304" pitchFamily="18" charset="0"/>
                <a:ea typeface="Times New Roman" panose="02020603050405020304" pitchFamily="18" charset="0"/>
              </a:rPr>
              <a:t>с </a:t>
            </a:r>
            <a:r>
              <a:rPr lang="ru-RU" sz="2800" dirty="0" smtClean="0">
                <a:latin typeface="Times New Roman" panose="02020603050405020304" pitchFamily="18" charset="0"/>
                <a:ea typeface="Times New Roman" panose="02020603050405020304" pitchFamily="18" charset="0"/>
              </a:rPr>
              <a:t>16</a:t>
            </a:r>
            <a:r>
              <a:rPr lang="ru-RU" sz="2800" dirty="0" smtClean="0">
                <a:effectLst/>
                <a:latin typeface="Times New Roman" panose="02020603050405020304" pitchFamily="18" charset="0"/>
                <a:ea typeface="Times New Roman" panose="02020603050405020304" pitchFamily="18" charset="0"/>
              </a:rPr>
              <a:t>.10 - </a:t>
            </a:r>
            <a:r>
              <a:rPr lang="ru-RU" sz="2800" dirty="0" smtClean="0">
                <a:latin typeface="Times New Roman" panose="02020603050405020304" pitchFamily="18" charset="0"/>
                <a:ea typeface="Times New Roman" panose="02020603050405020304" pitchFamily="18" charset="0"/>
              </a:rPr>
              <a:t>01</a:t>
            </a:r>
            <a:r>
              <a:rPr lang="ru-RU" sz="2800" dirty="0" smtClean="0">
                <a:effectLst/>
                <a:latin typeface="Times New Roman" panose="02020603050405020304" pitchFamily="18" charset="0"/>
                <a:ea typeface="Times New Roman" panose="02020603050405020304" pitchFamily="18" charset="0"/>
              </a:rPr>
              <a:t>.11.2023г</a:t>
            </a:r>
            <a:endParaRPr lang="ru-RU" sz="2800" dirty="0">
              <a:effectLst/>
              <a:latin typeface="Times New Roman" panose="02020603050405020304" pitchFamily="18" charset="0"/>
              <a:ea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842354666"/>
              </p:ext>
            </p:extLst>
          </p:nvPr>
        </p:nvGraphicFramePr>
        <p:xfrm>
          <a:off x="3727939" y="1192317"/>
          <a:ext cx="4257989" cy="1966687"/>
        </p:xfrm>
        <a:graphic>
          <a:graphicData uri="http://schemas.openxmlformats.org/drawingml/2006/table">
            <a:tbl>
              <a:tblPr>
                <a:tableStyleId>{5C22544A-7EE6-4342-B048-85BDC9FD1C3A}</a:tableStyleId>
              </a:tblPr>
              <a:tblGrid>
                <a:gridCol w="718923">
                  <a:extLst>
                    <a:ext uri="{9D8B030D-6E8A-4147-A177-3AD203B41FA5}">
                      <a16:colId xmlns:a16="http://schemas.microsoft.com/office/drawing/2014/main" val="684691272"/>
                    </a:ext>
                  </a:extLst>
                </a:gridCol>
                <a:gridCol w="503246">
                  <a:extLst>
                    <a:ext uri="{9D8B030D-6E8A-4147-A177-3AD203B41FA5}">
                      <a16:colId xmlns:a16="http://schemas.microsoft.com/office/drawing/2014/main" val="3782161225"/>
                    </a:ext>
                  </a:extLst>
                </a:gridCol>
                <a:gridCol w="346391">
                  <a:extLst>
                    <a:ext uri="{9D8B030D-6E8A-4147-A177-3AD203B41FA5}">
                      <a16:colId xmlns:a16="http://schemas.microsoft.com/office/drawing/2014/main" val="3732851313"/>
                    </a:ext>
                  </a:extLst>
                </a:gridCol>
                <a:gridCol w="300641">
                  <a:extLst>
                    <a:ext uri="{9D8B030D-6E8A-4147-A177-3AD203B41FA5}">
                      <a16:colId xmlns:a16="http://schemas.microsoft.com/office/drawing/2014/main" val="2972787430"/>
                    </a:ext>
                  </a:extLst>
                </a:gridCol>
                <a:gridCol w="297373">
                  <a:extLst>
                    <a:ext uri="{9D8B030D-6E8A-4147-A177-3AD203B41FA5}">
                      <a16:colId xmlns:a16="http://schemas.microsoft.com/office/drawing/2014/main" val="2619683461"/>
                    </a:ext>
                  </a:extLst>
                </a:gridCol>
                <a:gridCol w="620889">
                  <a:extLst>
                    <a:ext uri="{9D8B030D-6E8A-4147-A177-3AD203B41FA5}">
                      <a16:colId xmlns:a16="http://schemas.microsoft.com/office/drawing/2014/main" val="2735804874"/>
                    </a:ext>
                  </a:extLst>
                </a:gridCol>
                <a:gridCol w="375800">
                  <a:extLst>
                    <a:ext uri="{9D8B030D-6E8A-4147-A177-3AD203B41FA5}">
                      <a16:colId xmlns:a16="http://schemas.microsoft.com/office/drawing/2014/main" val="1739693503"/>
                    </a:ext>
                  </a:extLst>
                </a:gridCol>
                <a:gridCol w="457497">
                  <a:extLst>
                    <a:ext uri="{9D8B030D-6E8A-4147-A177-3AD203B41FA5}">
                      <a16:colId xmlns:a16="http://schemas.microsoft.com/office/drawing/2014/main" val="439523009"/>
                    </a:ext>
                  </a:extLst>
                </a:gridCol>
                <a:gridCol w="336588">
                  <a:extLst>
                    <a:ext uri="{9D8B030D-6E8A-4147-A177-3AD203B41FA5}">
                      <a16:colId xmlns:a16="http://schemas.microsoft.com/office/drawing/2014/main" val="1646216199"/>
                    </a:ext>
                  </a:extLst>
                </a:gridCol>
                <a:gridCol w="300641">
                  <a:extLst>
                    <a:ext uri="{9D8B030D-6E8A-4147-A177-3AD203B41FA5}">
                      <a16:colId xmlns:a16="http://schemas.microsoft.com/office/drawing/2014/main" val="4270841406"/>
                    </a:ext>
                  </a:extLst>
                </a:gridCol>
              </a:tblGrid>
              <a:tr h="638650">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latin typeface="Times New Roman" panose="02020603050405020304" pitchFamily="18" charset="0"/>
                          <a:cs typeface="Times New Roman" panose="02020603050405020304" pitchFamily="18" charset="0"/>
                        </a:rPr>
                        <a:t>Общее количество</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высшая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первая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вторая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педагог-исследователь</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педагог-эксперт</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педагог-модератор</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a:effectLst/>
                          <a:latin typeface="Times New Roman" panose="02020603050405020304" pitchFamily="18" charset="0"/>
                          <a:cs typeface="Times New Roman" panose="02020603050405020304" pitchFamily="18" charset="0"/>
                        </a:rPr>
                        <a:t>педагог</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без категории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86431865"/>
                  </a:ext>
                </a:extLst>
              </a:tr>
              <a:tr h="375405">
                <a:tc rowSpan="2">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Преподаватели спец дисциплин</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71359678"/>
                  </a:ext>
                </a:extLst>
              </a:tr>
              <a:tr h="375405">
                <a:tc vMerge="1">
                  <a:txBody>
                    <a:bodyPr/>
                    <a:lstStyle/>
                    <a:p>
                      <a:pPr algn="ctr"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100</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50</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50</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22444134"/>
                  </a:ext>
                </a:extLst>
              </a:tr>
              <a:tr h="237416">
                <a:tc rowSpan="2">
                  <a:txBody>
                    <a:bodyPr/>
                    <a:lstStyle/>
                    <a:p>
                      <a:pPr algn="ctr" fontAlgn="b"/>
                      <a:r>
                        <a:rPr lang="ru-RU" sz="1200" u="none" strike="noStrike" dirty="0">
                          <a:effectLst/>
                          <a:latin typeface="Times New Roman" panose="02020603050405020304" pitchFamily="18" charset="0"/>
                          <a:cs typeface="Times New Roman" panose="02020603050405020304" pitchFamily="18" charset="0"/>
                        </a:rPr>
                        <a:t>Мастера п/о</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14</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634002527"/>
                  </a:ext>
                </a:extLst>
              </a:tr>
              <a:tr h="237416">
                <a:tc vMerge="1">
                  <a:txBody>
                    <a:bodyPr/>
                    <a:lstStyle/>
                    <a:p>
                      <a:pPr algn="ctr"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100</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7</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1</a:t>
                      </a:r>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4</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1</a:t>
                      </a:r>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4</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7</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7</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37</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787672903"/>
                  </a:ext>
                </a:extLst>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2097769863"/>
              </p:ext>
            </p:extLst>
          </p:nvPr>
        </p:nvGraphicFramePr>
        <p:xfrm>
          <a:off x="8107884" y="1187907"/>
          <a:ext cx="3625362" cy="1289679"/>
        </p:xfrm>
        <a:graphic>
          <a:graphicData uri="http://schemas.openxmlformats.org/drawingml/2006/table">
            <a:tbl>
              <a:tblPr>
                <a:tableStyleId>{5C22544A-7EE6-4342-B048-85BDC9FD1C3A}</a:tableStyleId>
              </a:tblPr>
              <a:tblGrid>
                <a:gridCol w="881999">
                  <a:extLst>
                    <a:ext uri="{9D8B030D-6E8A-4147-A177-3AD203B41FA5}">
                      <a16:colId xmlns:a16="http://schemas.microsoft.com/office/drawing/2014/main" val="3782161225"/>
                    </a:ext>
                  </a:extLst>
                </a:gridCol>
                <a:gridCol w="607091">
                  <a:extLst>
                    <a:ext uri="{9D8B030D-6E8A-4147-A177-3AD203B41FA5}">
                      <a16:colId xmlns:a16="http://schemas.microsoft.com/office/drawing/2014/main" val="3732851313"/>
                    </a:ext>
                  </a:extLst>
                </a:gridCol>
                <a:gridCol w="526909">
                  <a:extLst>
                    <a:ext uri="{9D8B030D-6E8A-4147-A177-3AD203B41FA5}">
                      <a16:colId xmlns:a16="http://schemas.microsoft.com/office/drawing/2014/main" val="2972787430"/>
                    </a:ext>
                  </a:extLst>
                </a:gridCol>
                <a:gridCol w="521181">
                  <a:extLst>
                    <a:ext uri="{9D8B030D-6E8A-4147-A177-3AD203B41FA5}">
                      <a16:colId xmlns:a16="http://schemas.microsoft.com/office/drawing/2014/main" val="2619683461"/>
                    </a:ext>
                  </a:extLst>
                </a:gridCol>
                <a:gridCol w="1088182">
                  <a:extLst>
                    <a:ext uri="{9D8B030D-6E8A-4147-A177-3AD203B41FA5}">
                      <a16:colId xmlns:a16="http://schemas.microsoft.com/office/drawing/2014/main" val="2735804874"/>
                    </a:ext>
                  </a:extLst>
                </a:gridCol>
              </a:tblGrid>
              <a:tr h="592787">
                <a:tc>
                  <a:txBody>
                    <a:bodyPr/>
                    <a:lstStyle/>
                    <a:p>
                      <a:pPr algn="ctr" fontAlgn="b"/>
                      <a:r>
                        <a:rPr lang="ru-RU" sz="1200" u="none" strike="noStrike" dirty="0" smtClean="0">
                          <a:effectLst/>
                          <a:latin typeface="Times New Roman" panose="02020603050405020304" pitchFamily="18" charset="0"/>
                          <a:cs typeface="Times New Roman" panose="02020603050405020304" pitchFamily="18" charset="0"/>
                        </a:rPr>
                        <a:t>Общее количество</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Открытые уроки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Мастер классы</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Круглые столы</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Внекл меропр</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86431865"/>
                  </a:ext>
                </a:extLst>
              </a:tr>
              <a:tr h="348446">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9</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kk-KZ" sz="12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71359678"/>
                  </a:ext>
                </a:extLst>
              </a:tr>
              <a:tr h="348446">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100</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11</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44</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11</a:t>
                      </a: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algn="ctr" fontAlgn="b"/>
                      <a:r>
                        <a:rPr lang="kk-KZ" sz="1100" b="0" i="0" u="none" strike="noStrike" dirty="0" smtClean="0">
                          <a:solidFill>
                            <a:srgbClr val="000000"/>
                          </a:solidFill>
                          <a:effectLst/>
                          <a:latin typeface="Times New Roman" panose="02020603050405020304" pitchFamily="18" charset="0"/>
                          <a:cs typeface="Times New Roman" panose="02020603050405020304" pitchFamily="18" charset="0"/>
                        </a:rPr>
                        <a:t>34</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22444134"/>
                  </a:ext>
                </a:extLst>
              </a:tr>
            </a:tbl>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113847173"/>
              </p:ext>
            </p:extLst>
          </p:nvPr>
        </p:nvGraphicFramePr>
        <p:xfrm>
          <a:off x="3570933" y="3159003"/>
          <a:ext cx="4572000" cy="24768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a:graphicFrameLocks/>
          </p:cNvGraphicFramePr>
          <p:nvPr>
            <p:extLst>
              <p:ext uri="{D42A27DB-BD31-4B8C-83A1-F6EECF244321}">
                <p14:modId xmlns:p14="http://schemas.microsoft.com/office/powerpoint/2010/main" val="3119780639"/>
              </p:ext>
            </p:extLst>
          </p:nvPr>
        </p:nvGraphicFramePr>
        <p:xfrm>
          <a:off x="7985928" y="2477586"/>
          <a:ext cx="4023108"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5823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15BC64F6-2886-EBEB-AA2D-7B1C7083E1D5}"/>
              </a:ext>
            </a:extLst>
          </p:cNvPr>
          <p:cNvSpPr>
            <a:spLocks noGrp="1"/>
          </p:cNvSpPr>
          <p:nvPr>
            <p:ph type="ctrTitle"/>
          </p:nvPr>
        </p:nvSpPr>
        <p:spPr>
          <a:xfrm>
            <a:off x="0" y="0"/>
            <a:ext cx="12192000" cy="3509963"/>
          </a:xfrm>
        </p:spPr>
        <p:txBody>
          <a:bodyPr>
            <a:normAutofit fontScale="90000"/>
          </a:bodyPr>
          <a:lstStyle/>
          <a:p>
            <a:pPr marL="0" marR="0" lvl="0" indent="0" defTabSz="914400" rtl="0" eaLnBrk="1" fontAlgn="auto" latinLnBrk="0" hangingPunct="1">
              <a:lnSpc>
                <a:spcPct val="107000"/>
              </a:lnSpc>
              <a:spcBef>
                <a:spcPts val="0"/>
              </a:spcBef>
              <a:spcAft>
                <a:spcPts val="0"/>
              </a:spcAft>
              <a:tabLst/>
              <a:defRPr/>
            </a:pP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b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сән</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және</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дизайн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колледжі</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Алматы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қаласы</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білім</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басқармасы</a:t>
            </a: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Пәндік- циклдік </a:t>
            </a:r>
            <a:r>
              <a:rPr kumimoji="0" lang="kk-KZ"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комиссия</a:t>
            </a:r>
            <a:r>
              <a:rPr kumimoji="0" lang="kk-KZ" sz="1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kk-KZ" sz="1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kk-KZ" sz="1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Тамақтандыруды ұйымдастыру» </a:t>
            </a:r>
            <a:br>
              <a:rPr kumimoji="0" lang="kk-KZ" sz="1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Өндірістік оқыту </a:t>
            </a:r>
            <a:r>
              <a:rPr kumimoji="0" lang="kk-KZ" sz="1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шебері - </a:t>
            </a:r>
            <a:r>
              <a:rPr kumimoji="0" lang="kk-KZ" sz="1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Умарова Эльвира Бахтиярқызы</a:t>
            </a:r>
            <a:r>
              <a:rPr kumimoji="0" lang="kk-KZ" sz="1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kk-KZ" sz="1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kk-KZ" sz="1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3" name="Подзаголовок 2">
            <a:extLst>
              <a:ext uri="{FF2B5EF4-FFF2-40B4-BE49-F238E27FC236}">
                <a16:creationId xmlns:a16="http://schemas.microsoft.com/office/drawing/2014/main" id="{32BFB75C-BAA6-0A42-45B6-8A8D5000FE6E}"/>
              </a:ext>
            </a:extLst>
          </p:cNvPr>
          <p:cNvSpPr>
            <a:spLocks noGrp="1"/>
          </p:cNvSpPr>
          <p:nvPr>
            <p:ph type="subTitle" idx="1"/>
          </p:nvPr>
        </p:nvSpPr>
        <p:spPr/>
        <p:txBody>
          <a:bodyPr/>
          <a:lstStyle/>
          <a:p>
            <a:endParaRPr lang="kk-KZ" dirty="0"/>
          </a:p>
          <a:p>
            <a:endParaRPr lang="ru-RU" dirty="0"/>
          </a:p>
          <a:p>
            <a:endParaRPr lang="ru-RU" sz="16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sp>
        <p:nvSpPr>
          <p:cNvPr id="4" name="Прямоугольник 3"/>
          <p:cNvSpPr/>
          <p:nvPr/>
        </p:nvSpPr>
        <p:spPr>
          <a:xfrm>
            <a:off x="800100" y="1754981"/>
            <a:ext cx="10752992" cy="3385542"/>
          </a:xfrm>
          <a:prstGeom prst="rect">
            <a:avLst/>
          </a:prstGeom>
        </p:spPr>
        <p:txBody>
          <a:bodyPr wrap="square">
            <a:spAutoFit/>
          </a:bodyPr>
          <a:lstStyle/>
          <a:p>
            <a:r>
              <a:rPr lang="kk-KZ" sz="1600" dirty="0">
                <a:latin typeface="Times New Roman" panose="02020603050405020304" pitchFamily="18" charset="0"/>
                <a:cs typeface="Times New Roman" panose="02020603050405020304" pitchFamily="18" charset="0"/>
              </a:rPr>
              <a:t>Стаж работы– </a:t>
            </a:r>
            <a:r>
              <a:rPr lang="kk-KZ" sz="1600" dirty="0" smtClean="0">
                <a:latin typeface="Times New Roman" panose="02020603050405020304" pitchFamily="18" charset="0"/>
                <a:cs typeface="Times New Roman" panose="02020603050405020304" pitchFamily="18" charset="0"/>
              </a:rPr>
              <a:t>2 </a:t>
            </a:r>
            <a:r>
              <a:rPr lang="kk-KZ" sz="1600" dirty="0">
                <a:latin typeface="Times New Roman" panose="02020603050405020304" pitchFamily="18" charset="0"/>
                <a:cs typeface="Times New Roman" panose="02020603050405020304" pitchFamily="18" charset="0"/>
              </a:rPr>
              <a:t>года </a:t>
            </a:r>
            <a:r>
              <a:rPr lang="kk-KZ" sz="1600" dirty="0" smtClean="0">
                <a:latin typeface="Times New Roman" panose="02020603050405020304" pitchFamily="18" charset="0"/>
                <a:cs typeface="Times New Roman" panose="02020603050405020304" pitchFamily="18" charset="0"/>
              </a:rPr>
              <a:t>5 </a:t>
            </a:r>
            <a:r>
              <a:rPr lang="kk-KZ" sz="1600" dirty="0">
                <a:latin typeface="Times New Roman" panose="02020603050405020304" pitchFamily="18" charset="0"/>
                <a:cs typeface="Times New Roman" panose="02020603050405020304" pitchFamily="18" charset="0"/>
              </a:rPr>
              <a:t>месяцев, педагог</a:t>
            </a:r>
            <a:endParaRPr lang="kk-KZ" sz="1600" i="1" dirty="0">
              <a:latin typeface="Times New Roman" panose="02020603050405020304" pitchFamily="18" charset="0"/>
              <a:cs typeface="Times New Roman" panose="02020603050405020304" pitchFamily="18" charset="0"/>
            </a:endParaRPr>
          </a:p>
          <a:p>
            <a:r>
              <a:rPr lang="kk-KZ" sz="1600" i="1" dirty="0">
                <a:latin typeface="Times New Roman" panose="02020603050405020304" pitchFamily="18" charset="0"/>
                <a:cs typeface="Times New Roman" panose="02020603050405020304" pitchFamily="18" charset="0"/>
              </a:rPr>
              <a:t>Дата посещения</a:t>
            </a:r>
            <a:r>
              <a:rPr lang="kk-KZ"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17.10.2023г </a:t>
            </a:r>
            <a:endParaRPr lang="kk-KZ" sz="1600" dirty="0">
              <a:latin typeface="Times New Roman" panose="02020603050405020304" pitchFamily="18" charset="0"/>
              <a:cs typeface="Times New Roman" panose="02020603050405020304" pitchFamily="18" charset="0"/>
            </a:endParaRPr>
          </a:p>
          <a:p>
            <a:r>
              <a:rPr lang="kk-KZ" sz="1600" i="1" dirty="0">
                <a:latin typeface="Times New Roman" panose="02020603050405020304" pitchFamily="18" charset="0"/>
                <a:cs typeface="Times New Roman" panose="02020603050405020304" pitchFamily="18" charset="0"/>
              </a:rPr>
              <a:t>Курс</a:t>
            </a:r>
            <a:r>
              <a:rPr lang="kk-KZ" sz="1600" dirty="0">
                <a:latin typeface="Times New Roman" panose="02020603050405020304" pitchFamily="18" charset="0"/>
                <a:cs typeface="Times New Roman" panose="02020603050405020304" pitchFamily="18" charset="0"/>
              </a:rPr>
              <a:t>: 1</a:t>
            </a:r>
          </a:p>
          <a:p>
            <a:r>
              <a:rPr lang="kk-KZ" sz="1600" i="1" dirty="0">
                <a:latin typeface="Times New Roman" panose="02020603050405020304" pitchFamily="18" charset="0"/>
                <a:cs typeface="Times New Roman" panose="02020603050405020304" pitchFamily="18" charset="0"/>
              </a:rPr>
              <a:t>Форма проведения: мастер класс</a:t>
            </a:r>
            <a:endParaRPr lang="kk-KZ" sz="1600" dirty="0">
              <a:latin typeface="Times New Roman" panose="02020603050405020304" pitchFamily="18" charset="0"/>
              <a:cs typeface="Times New Roman" panose="02020603050405020304" pitchFamily="18" charset="0"/>
            </a:endParaRPr>
          </a:p>
          <a:p>
            <a:r>
              <a:rPr lang="kk-KZ" sz="1600" i="1" dirty="0">
                <a:latin typeface="Times New Roman" panose="02020603050405020304" pitchFamily="18" charset="0"/>
                <a:cs typeface="Times New Roman" panose="02020603050405020304" pitchFamily="18" charset="0"/>
              </a:rPr>
              <a:t>Тема</a:t>
            </a:r>
            <a:r>
              <a:rPr lang="kk-KZ" sz="1600" dirty="0">
                <a:latin typeface="Times New Roman" panose="02020603050405020304" pitchFamily="18" charset="0"/>
                <a:cs typeface="Times New Roman" panose="02020603050405020304" pitchFamily="18" charset="0"/>
              </a:rPr>
              <a:t>: </a:t>
            </a:r>
            <a:r>
              <a:rPr lang="kk-KZ" sz="1600" b="1" dirty="0" smtClean="0">
                <a:latin typeface="Times New Roman" panose="02020603050405020304" pitchFamily="18" charset="0"/>
                <a:cs typeface="Times New Roman" panose="02020603050405020304" pitchFamily="18" charset="0"/>
              </a:rPr>
              <a:t>Приготовление безе</a:t>
            </a:r>
            <a:endParaRPr lang="kk-KZ" sz="1600" b="1" u="sng"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Рабочее место было оснащено необходимыми оборудованиями для занятий. </a:t>
            </a:r>
            <a:r>
              <a:rPr lang="kk-KZ" sz="1600" dirty="0" smtClean="0">
                <a:latin typeface="Times New Roman" panose="02020603050405020304" pitchFamily="18" charset="0"/>
                <a:cs typeface="Times New Roman" panose="02020603050405020304" pitchFamily="18" charset="0"/>
              </a:rPr>
              <a:t>Краткая </a:t>
            </a:r>
            <a:r>
              <a:rPr lang="kk-KZ" sz="1600" dirty="0">
                <a:latin typeface="Times New Roman" panose="02020603050405020304" pitchFamily="18" charset="0"/>
                <a:cs typeface="Times New Roman" panose="02020603050405020304" pitchFamily="18" charset="0"/>
              </a:rPr>
              <a:t>информация о самом мастере. </a:t>
            </a:r>
            <a:r>
              <a:rPr lang="kk-KZ" sz="1600" dirty="0" smtClean="0">
                <a:latin typeface="Times New Roman" panose="02020603050405020304" pitchFamily="18" charset="0"/>
                <a:cs typeface="Times New Roman" panose="02020603050405020304" pitchFamily="18" charset="0"/>
              </a:rPr>
              <a:t>Ознакомление с историей возникновения безе. Ознакомление с технологией приготовления безе. </a:t>
            </a:r>
            <a:r>
              <a:rPr lang="kk-KZ" sz="1600" dirty="0">
                <a:latin typeface="Times New Roman" panose="02020603050405020304" pitchFamily="18" charset="0"/>
                <a:cs typeface="Times New Roman" panose="02020603050405020304" pitchFamily="18" charset="0"/>
              </a:rPr>
              <a:t>В практической части мастер, показывая свою работу, </a:t>
            </a:r>
            <a:r>
              <a:rPr lang="kk-KZ" sz="1600" dirty="0" smtClean="0">
                <a:latin typeface="Times New Roman" panose="02020603050405020304" pitchFamily="18" charset="0"/>
                <a:cs typeface="Times New Roman" panose="02020603050405020304" pitchFamily="18" charset="0"/>
              </a:rPr>
              <a:t>по технологической карте объясняла пошаговый рецепт приготовления безе. При приготовлении безе </a:t>
            </a:r>
            <a:r>
              <a:rPr lang="kk-KZ" sz="1600" dirty="0">
                <a:latin typeface="Times New Roman" panose="02020603050405020304" pitchFamily="18" charset="0"/>
                <a:cs typeface="Times New Roman" panose="02020603050405020304" pitchFamily="18" charset="0"/>
              </a:rPr>
              <a:t>мастер акцентирует внимание студентов на </a:t>
            </a:r>
            <a:r>
              <a:rPr lang="kk-KZ" sz="1600" dirty="0" smtClean="0">
                <a:latin typeface="Times New Roman" panose="02020603050405020304" pitchFamily="18" charset="0"/>
                <a:cs typeface="Times New Roman" panose="02020603050405020304" pitchFamily="18" charset="0"/>
              </a:rPr>
              <a:t>пошаговые этапы работы. Студенты </a:t>
            </a:r>
            <a:r>
              <a:rPr lang="kk-KZ" sz="1600" dirty="0">
                <a:latin typeface="Times New Roman" panose="02020603050405020304" pitchFamily="18" charset="0"/>
                <a:cs typeface="Times New Roman" panose="02020603050405020304" pitchFamily="18" charset="0"/>
              </a:rPr>
              <a:t>свободно задавали интересующие их вопросы. </a:t>
            </a:r>
            <a:r>
              <a:rPr lang="ru-RU" sz="1600" dirty="0" smtClean="0">
                <a:latin typeface="Times New Roman" panose="02020603050405020304" pitchFamily="18" charset="0"/>
                <a:cs typeface="Times New Roman" panose="02020603050405020304" pitchFamily="18" charset="0"/>
              </a:rPr>
              <a:t>Оно способствовало </a:t>
            </a:r>
            <a:r>
              <a:rPr lang="ru-RU" sz="1600" dirty="0">
                <a:latin typeface="Times New Roman" panose="02020603050405020304" pitchFamily="18" charset="0"/>
                <a:cs typeface="Times New Roman" panose="02020603050405020304" pitchFamily="18" charset="0"/>
              </a:rPr>
              <a:t>осознанию ценности кондитерского искусства, воспитанию эстетического вкуса и чувства гармонии у участников </a:t>
            </a:r>
            <a:r>
              <a:rPr lang="ru-RU" sz="1600" dirty="0" smtClean="0">
                <a:latin typeface="Times New Roman" panose="02020603050405020304" pitchFamily="18" charset="0"/>
                <a:cs typeface="Times New Roman" panose="02020603050405020304" pitchFamily="18" charset="0"/>
              </a:rPr>
              <a:t>мастер-класса. Доброжелательное </a:t>
            </a:r>
            <a:r>
              <a:rPr lang="ru-RU" sz="1600" dirty="0">
                <a:latin typeface="Times New Roman" panose="02020603050405020304" pitchFamily="18" charset="0"/>
                <a:cs typeface="Times New Roman" panose="02020603050405020304" pitchFamily="18" charset="0"/>
              </a:rPr>
              <a:t>отношение </a:t>
            </a:r>
            <a:r>
              <a:rPr lang="kk-KZ" sz="1600" dirty="0">
                <a:latin typeface="Times New Roman" panose="02020603050405020304" pitchFamily="18" charset="0"/>
                <a:cs typeface="Times New Roman" panose="02020603050405020304" pitchFamily="18" charset="0"/>
              </a:rPr>
              <a:t>педагога</a:t>
            </a:r>
            <a:r>
              <a:rPr lang="ru-RU" sz="1600" dirty="0">
                <a:latin typeface="Times New Roman" panose="02020603050405020304" pitchFamily="18" charset="0"/>
                <a:cs typeface="Times New Roman" panose="02020603050405020304" pitchFamily="18" charset="0"/>
              </a:rPr>
              <a:t> к </a:t>
            </a:r>
            <a:r>
              <a:rPr lang="kk-KZ" sz="1600" dirty="0">
                <a:latin typeface="Times New Roman" panose="02020603050405020304" pitchFamily="18" charset="0"/>
                <a:cs typeface="Times New Roman" panose="02020603050405020304" pitchFamily="18" charset="0"/>
              </a:rPr>
              <a:t>студентам</a:t>
            </a:r>
            <a:r>
              <a:rPr lang="ru-RU" sz="1600" dirty="0">
                <a:latin typeface="Times New Roman" panose="02020603050405020304" pitchFamily="18" charset="0"/>
                <a:cs typeface="Times New Roman" panose="02020603050405020304" pitchFamily="18" charset="0"/>
              </a:rPr>
              <a:t> способствовало созданию комфортного психологического климата на мастер классе. </a:t>
            </a:r>
            <a:endParaRPr lang="kk-KZ" sz="1600"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85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944E496-2F27-F423-BC21-CA3961EA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15BC64F6-2886-EBEB-AA2D-7B1C7083E1D5}"/>
              </a:ext>
            </a:extLst>
          </p:cNvPr>
          <p:cNvSpPr txBox="1">
            <a:spLocks/>
          </p:cNvSpPr>
          <p:nvPr/>
        </p:nvSpPr>
        <p:spPr>
          <a:xfrm>
            <a:off x="0" y="1"/>
            <a:ext cx="12192000" cy="206619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defRPr/>
            </a:pP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br>
              <a:rPr lang="kk-KZ"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 оқу-ағарту министрлігі</a:t>
            </a:r>
            <a: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КМҚК «Алматы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сән</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дизайн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колледжі</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5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қаласы</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білім</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56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басқармасы</a:t>
            </a:r>
            <a: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5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Пәндік- циклдік комиссия- </a:t>
            </a:r>
            <a:r>
              <a:rPr lang="kk-KZ" sz="5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«Тамақтандыруды ұйымдастыру» </a:t>
            </a:r>
            <a:br>
              <a:rPr lang="kk-KZ" sz="5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5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Өндірістік оқыту шебері - Умарова Эльвира Бахтиярқызы</a:t>
            </a:r>
            <a:br>
              <a:rPr lang="kk-KZ" sz="5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6000" i="1" dirty="0" smtClean="0">
                <a:solidFill>
                  <a:srgbClr val="FF0000"/>
                </a:solidFill>
                <a:latin typeface="Times New Roman" panose="02020603050405020304" pitchFamily="18" charset="0"/>
                <a:cs typeface="Times New Roman" panose="02020603050405020304" pitchFamily="18" charset="0"/>
              </a:rPr>
              <a:t>Мастер класс –</a:t>
            </a:r>
            <a:r>
              <a:rPr lang="kk-KZ" sz="6000" dirty="0" smtClean="0">
                <a:solidFill>
                  <a:srgbClr val="FF0000"/>
                </a:solidFill>
                <a:latin typeface="Times New Roman" panose="02020603050405020304" pitchFamily="18" charset="0"/>
                <a:cs typeface="Times New Roman" panose="02020603050405020304" pitchFamily="18" charset="0"/>
              </a:rPr>
              <a:t> «</a:t>
            </a:r>
            <a:r>
              <a:rPr lang="kk-KZ" sz="6000" b="1" i="1" dirty="0" smtClean="0">
                <a:solidFill>
                  <a:srgbClr val="FF0000"/>
                </a:solidFill>
                <a:latin typeface="Times New Roman" panose="02020603050405020304" pitchFamily="18" charset="0"/>
                <a:cs typeface="Times New Roman" panose="02020603050405020304" pitchFamily="18" charset="0"/>
              </a:rPr>
              <a:t>Приготовление безе</a:t>
            </a:r>
            <a:r>
              <a:rPr lang="kk-KZ" sz="6000" b="1" dirty="0" smtClean="0">
                <a:solidFill>
                  <a:srgbClr val="FF0000"/>
                </a:solidFill>
                <a:latin typeface="Times New Roman" panose="02020603050405020304" pitchFamily="18" charset="0"/>
                <a:cs typeface="Times New Roman" panose="02020603050405020304" pitchFamily="18" charset="0"/>
              </a:rPr>
              <a:t>»</a:t>
            </a:r>
            <a:endParaRPr lang="kk-KZ" sz="6000" b="1" u="sng" dirty="0">
              <a:solidFill>
                <a:srgbClr val="FF0000"/>
              </a:solidFill>
              <a:latin typeface="Times New Roman" panose="02020603050405020304" pitchFamily="18" charset="0"/>
              <a:cs typeface="Times New Roman" panose="02020603050405020304" pitchFamily="18" charset="0"/>
            </a:endParaRPr>
          </a:p>
          <a:p>
            <a:pPr algn="ctr">
              <a:lnSpc>
                <a:spcPct val="107000"/>
              </a:lnSpc>
              <a:spcBef>
                <a:spcPts val="0"/>
              </a:spcBef>
              <a:defRPr/>
            </a:pP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1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dirty="0">
              <a:solidFill>
                <a:srgbClr val="C00000"/>
              </a:solidFill>
            </a:endParaRPr>
          </a:p>
        </p:txBody>
      </p:sp>
      <p:sp>
        <p:nvSpPr>
          <p:cNvPr id="6" name="Подзаголовок 2">
            <a:extLst>
              <a:ext uri="{FF2B5EF4-FFF2-40B4-BE49-F238E27FC236}">
                <a16:creationId xmlns:a16="http://schemas.microsoft.com/office/drawing/2014/main" id="{32BFB75C-BAA6-0A42-45B6-8A8D5000FE6E}"/>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k-KZ" smtClean="0"/>
          </a:p>
          <a:p>
            <a:endParaRPr lang="ru-RU" smtClean="0"/>
          </a:p>
          <a:p>
            <a:endParaRPr lang="ru-RU" sz="1600" b="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999A56D5-3F66-BB39-8FD4-7C385539E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3303" y="0"/>
            <a:ext cx="1248697" cy="1032388"/>
          </a:xfrm>
          <a:prstGeom prst="rect">
            <a:avLst/>
          </a:prstGeom>
          <a:noFill/>
        </p:spPr>
      </p:pic>
      <p:pic>
        <p:nvPicPr>
          <p:cNvPr id="8" name="Рисунок 7">
            <a:extLst>
              <a:ext uri="{FF2B5EF4-FFF2-40B4-BE49-F238E27FC236}">
                <a16:creationId xmlns:a16="http://schemas.microsoft.com/office/drawing/2014/main" id="{BCFE92E9-C88F-0FB3-3612-CD68ED6CC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38632"/>
            <a:ext cx="4385864" cy="3345349"/>
          </a:xfrm>
          <a:prstGeom prst="rect">
            <a:avLst/>
          </a:prstGeom>
          <a:ln>
            <a:noFill/>
          </a:ln>
          <a:effectLst>
            <a:softEdge rad="112500"/>
          </a:effectLst>
        </p:spPr>
      </p:pic>
      <p:pic>
        <p:nvPicPr>
          <p:cNvPr id="9" name="Рисунок 8">
            <a:extLst>
              <a:ext uri="{FF2B5EF4-FFF2-40B4-BE49-F238E27FC236}">
                <a16:creationId xmlns:a16="http://schemas.microsoft.com/office/drawing/2014/main" id="{B8B404C2-52E7-B6A9-9B57-54983BFA7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9536" y="1376516"/>
            <a:ext cx="3234812" cy="4138190"/>
          </a:xfrm>
          <a:prstGeom prst="rect">
            <a:avLst/>
          </a:prstGeom>
          <a:ln>
            <a:noFill/>
          </a:ln>
          <a:effectLst>
            <a:softEdge rad="112500"/>
          </a:effectLst>
        </p:spPr>
      </p:pic>
      <p:pic>
        <p:nvPicPr>
          <p:cNvPr id="10" name="Рисунок 9">
            <a:extLst>
              <a:ext uri="{FF2B5EF4-FFF2-40B4-BE49-F238E27FC236}">
                <a16:creationId xmlns:a16="http://schemas.microsoft.com/office/drawing/2014/main" id="{77B93614-DF14-080D-68CB-FAD599A061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9435" y="2001837"/>
            <a:ext cx="4306529" cy="3182143"/>
          </a:xfrm>
          <a:prstGeom prst="rect">
            <a:avLst/>
          </a:prstGeom>
          <a:ln>
            <a:noFill/>
          </a:ln>
          <a:effectLst>
            <a:softEdge rad="112500"/>
          </a:effectLst>
        </p:spPr>
      </p:pic>
    </p:spTree>
    <p:extLst>
      <p:ext uri="{BB962C8B-B14F-4D97-AF65-F5344CB8AC3E}">
        <p14:creationId xmlns:p14="http://schemas.microsoft.com/office/powerpoint/2010/main" val="31805219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2066</Words>
  <Application>Microsoft Office PowerPoint</Application>
  <PresentationFormat>Широкоэкранный</PresentationFormat>
  <Paragraphs>317</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Times New Roman</vt:lpstr>
      <vt:lpstr>Тема Office</vt:lpstr>
      <vt:lpstr>                                                                                                                                                                                                                                                                                                                                                                                                                                                                                                                                                                                                                                                                                                        Қазақстан Республикасы оқу-ағарту министрлігі КМҚК «Алматы сән және дизайн колледжі» Алматы қаласы білім басқармасы        Өткізілген ашық сабақтарға талдау І семестр  2023-2024 оқу жылы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Қазақстан Республикасы оқу-ағарту министрлігі КМҚК «Алматы сән және дизайн колледжі» Алматы қаласы білім басқармасы Пәндік- циклдік комиссия - «Тамақтандыруды ұйымдастыру»  Өндірістік оқыту шебері - Умарова Эльвира Бахтиярқызы        </vt:lpstr>
      <vt:lpstr>Презентация PowerPoint</vt:lpstr>
      <vt:lpstr>Презентация PowerPoint</vt:lpstr>
      <vt:lpstr>                                                                                                                                                                                                                                                                                                                                                                                                            Қазақстан Республикасы оқу-ағарту министрлігі КМҚК «Алматы сән және дизайн колледжі» Алматы қаласы білім басқармасы Пәндік- циклдік комиссия - «Шаштараз өнері»  Өндірістік оқыту шебері - Сариева Екатерина Игоревна       </vt:lpstr>
      <vt:lpstr>Презентация PowerPoint</vt:lpstr>
      <vt:lpstr>Презентация PowerPoint</vt:lpstr>
      <vt:lpstr>Презентация PowerPoint</vt:lpstr>
      <vt:lpstr>                                                                                                                                                                                                                                                                                                                                                                                                                    Қазақстан Республикасы оқу-ағарту министрлігі КМҚК «Алматы сән және дизайн колледжі» Алматы қаласы білім басқармасы             </vt:lpstr>
      <vt:lpstr>Презентация PowerPoint</vt:lpstr>
      <vt:lpstr>                                                                                                                                                                                                                                                                                                                                                                                                                    Қазақстан Республикасы оқу-ағарту министрлігі КМҚК «Алматы сән және дизайн колледжі» Алматы қаласы білім басқармасы             </vt:lpstr>
      <vt:lpstr>Презентация PowerPoint</vt:lpstr>
      <vt:lpstr>                                                                                                                                                                                                                                                                                                                                                                                                                    Қазақстан Республикасы оқу-ағарту министрлігі КМҚК «Алматы сән және дизайн колледжі» Алматы қаласы білім басқармасы           </vt:lpstr>
      <vt:lpstr>Презентация PowerPoint</vt:lpstr>
      <vt:lpstr>Презентация PowerPoint</vt:lpstr>
      <vt:lpstr>                                                                                                                                                                                                                                                                                                                                                                                                                    Қазақстан Республикасы оқу-ағарту министрлігі КМҚК «Алматы сән және дизайн колледжі» Алматы қаласы білім басқармасы      НАЗАРЛАРЫҢЫЗҒА РАХМЕТ!!! 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Министерство просвещения Республики Казахстан КГКП «Алматинский колледж моды и дизайна» Управления образования города Алматы        Өткізілген ашық сабақтарға талдау І семестр  2023-2024 оқу жылы</dc:title>
  <dc:creator>Пользователь</dc:creator>
  <cp:lastModifiedBy>USER</cp:lastModifiedBy>
  <cp:revision>153</cp:revision>
  <dcterms:created xsi:type="dcterms:W3CDTF">2023-12-27T05:03:07Z</dcterms:created>
  <dcterms:modified xsi:type="dcterms:W3CDTF">2024-01-11T07:00:19Z</dcterms:modified>
</cp:coreProperties>
</file>