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1" r:id="rId2"/>
    <p:sldId id="480" r:id="rId3"/>
    <p:sldId id="483" r:id="rId4"/>
    <p:sldId id="482" r:id="rId5"/>
    <p:sldId id="484" r:id="rId6"/>
    <p:sldId id="312" r:id="rId7"/>
    <p:sldId id="486" r:id="rId8"/>
    <p:sldId id="493" r:id="rId9"/>
    <p:sldId id="455" r:id="rId10"/>
    <p:sldId id="494" r:id="rId11"/>
    <p:sldId id="500" r:id="rId12"/>
    <p:sldId id="501" r:id="rId13"/>
    <p:sldId id="457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64749-002E-1223-5354-7D228F5850CE}" v="17" dt="2023-09-05T06:51:13.867"/>
    <p1510:client id="{457FAF71-600E-5A40-0E18-056F12A1AB75}" v="313" dt="2023-09-05T13:37:36.586"/>
    <p1510:client id="{4EC4D279-52C1-4DFB-AC0D-6D26A27276CA}" v="1774" dt="2023-09-05T13:52:41.753"/>
    <p1510:client id="{77419CA4-4D2B-261D-C3E1-23FD913E54E7}" v="16" dt="2023-09-05T10:52:11.105"/>
    <p1510:client id="{B42C98C8-AF24-8324-1C88-8353ECB011C2}" v="18" dt="2023-09-05T06:50:02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2" autoAdjust="0"/>
    <p:restoredTop sz="89831" autoAdjust="0"/>
  </p:normalViewPr>
  <p:slideViewPr>
    <p:cSldViewPr snapToGrid="0">
      <p:cViewPr varScale="1">
        <p:scale>
          <a:sx n="104" d="100"/>
          <a:sy n="104" d="100"/>
        </p:scale>
        <p:origin x="11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rleuedu-my.sharepoint.com/personal/gbaglanova_orleu-edu_kz/Documents/&#1056;&#1072;&#1073;&#1086;&#1095;&#1080;&#1081;%20&#1089;&#1090;&#1086;&#1083;/&#1043;&#1091;&#1083;&#1100;&#1085;&#1072;&#1079;/&#1050;&#1085;&#1080;&#1075;&#1072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64229047929139"/>
          <c:y val="7.3766702059194587E-3"/>
          <c:w val="0.52433803252745037"/>
          <c:h val="0.9808270467065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Лист1!$B$18:$B$23</c:f>
              <c:strCache>
                <c:ptCount val="6"/>
                <c:pt idx="0">
                  <c:v>Эффективность обеспечения качества образования</c:v>
                </c:pt>
                <c:pt idx="1">
                  <c:v>Качество преподавания</c:v>
                </c:pt>
                <c:pt idx="2">
                  <c:v>Достижения обучающихся</c:v>
                </c:pt>
                <c:pt idx="3">
                  <c:v>Достижения педагога</c:v>
                </c:pt>
                <c:pt idx="4">
                  <c:v>Обобщение</c:v>
                </c:pt>
                <c:pt idx="5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Лист1!$C$18:$C$23</c:f>
              <c:numCache>
                <c:formatCode>General</c:formatCode>
                <c:ptCount val="6"/>
                <c:pt idx="0">
                  <c:v>11</c:v>
                </c:pt>
                <c:pt idx="1">
                  <c:v>52</c:v>
                </c:pt>
                <c:pt idx="2">
                  <c:v>11</c:v>
                </c:pt>
                <c:pt idx="3">
                  <c:v>15</c:v>
                </c:pt>
                <c:pt idx="4">
                  <c:v>56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2-489A-90BC-5DAAB054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1524239"/>
        <c:axId val="648852047"/>
      </c:barChart>
      <c:catAx>
        <c:axId val="10715242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852047"/>
        <c:crosses val="autoZero"/>
        <c:auto val="1"/>
        <c:lblAlgn val="ctr"/>
        <c:lblOffset val="100"/>
        <c:noMultiLvlLbl val="0"/>
      </c:catAx>
      <c:valAx>
        <c:axId val="64885204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52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n>
            <a:noFill/>
          </a:ln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AFD11EEC-7413-4F75-879C-2AD1CC2DFD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0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3FA4234-B685-4D69-A794-9262FCDC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64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3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1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5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9DCD-8CE9-49F7-B8A7-FC36B5B84297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CE5-3F35-464A-B052-582EB362334F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1704-4D82-4829-880D-10A2330FA029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E26C-93A1-48D8-B22C-939698B5FA8D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992-3221-401B-ACBB-9383574F91AA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61A5-EECF-44A4-9F63-C9C16ABB6457}" type="datetime1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98F-8389-4C76-B588-4AAAA95FC183}" type="datetime1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F4E-B4DC-476A-BB11-8ADC9E9A9574}" type="datetime1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E3E-0231-4BBC-ACCD-13EF0D74A56D}" type="datetime1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2DB-5F1D-4F33-9674-C52A04A330C9}" type="datetime1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AE3A-F534-40A5-868F-9E7AE93BAD86}" type="datetime1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9C6C-33E3-4062-A6B4-3AED05403989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hyperlink" Target="https://docs.google.com/forms/d/e/1FAIpQLSekNCQ_wKJ3Fw8NMprlHJI17mGuQY78GNbdvvd4s2rCHRlnBg/viewform?usp=sf_link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hyperlink" Target="https://miro.com/app/board/uXjVMqEDH7w=/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43139"/>
          <a:stretch/>
        </p:blipFill>
        <p:spPr>
          <a:xfrm>
            <a:off x="-56561" y="-6651"/>
            <a:ext cx="4609707" cy="6858000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>
          <a:xfrm>
            <a:off x="-56560" y="-6651"/>
            <a:ext cx="4615860" cy="6864651"/>
          </a:xfrm>
          <a:custGeom>
            <a:avLst/>
            <a:gdLst/>
            <a:ahLst/>
            <a:cxnLst/>
            <a:rect l="l" t="t" r="r" b="b"/>
            <a:pathLst>
              <a:path w="4482924" h="104565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close/>
              </a:path>
            </a:pathLst>
          </a:custGeom>
          <a:solidFill>
            <a:srgbClr val="002147">
              <a:alpha val="70000"/>
            </a:srgbClr>
          </a:solidFill>
        </p:spPr>
        <p:txBody>
          <a:bodyPr/>
          <a:lstStyle/>
          <a:p>
            <a:endParaRPr lang="LID4096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58902"/>
            <a:ext cx="7543800" cy="105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95541" y="3893422"/>
            <a:ext cx="3810659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ru-RU" sz="5400" b="1">
                <a:solidFill>
                  <a:schemeClr val="bg1"/>
                </a:solidFill>
                <a:latin typeface="Oswald"/>
              </a:rPr>
              <a:t>ПЕДАГОГОВ 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Freeform 16"/>
          <p:cNvSpPr/>
          <p:nvPr/>
        </p:nvSpPr>
        <p:spPr>
          <a:xfrm>
            <a:off x="497575" y="495299"/>
            <a:ext cx="1966225" cy="10760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26100" y="2392892"/>
            <a:ext cx="58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03269" y="2799833"/>
            <a:ext cx="49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5400" b="1">
                <a:latin typeface="Oswald" panose="00000500000000000000" pitchFamily="2" charset="-52"/>
              </a:rPr>
              <a:t>АТТЕСТАЦИЯ</a:t>
            </a:r>
            <a:endParaRPr lang="ru-RU" sz="5400">
              <a:latin typeface="Oswald" panose="00000500000000000000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F20D6A-C1FB-35E4-7A3F-887CBD5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1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138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53577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3.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комплексного аналитического обобщения результатов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600" y="2778385"/>
            <a:ext cx="3111500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600" y="962640"/>
            <a:ext cx="11341100" cy="16458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355600" y="265883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66356" y="976053"/>
            <a:ext cx="1011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Материалы педагога для комплексного аналитического обобщения результатов деятельности формируются на </a:t>
            </a:r>
            <a:r>
              <a:rPr lang="ru-RU" sz="16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Платформе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(с начала функционирования) 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через интеграцию документов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(сведений) </a:t>
            </a:r>
            <a:r>
              <a:rPr lang="ru-RU" sz="1600" b="1" dirty="0">
                <a:latin typeface="+mj-lt"/>
                <a:ea typeface="Times New Roman" panose="02020603050405020304" pitchFamily="18" charset="0"/>
              </a:rPr>
              <a:t>по направлениям деятельности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педагога из различных баз данных: </a:t>
            </a:r>
            <a:r>
              <a:rPr lang="ru-RU" sz="1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успеваемости и качеству обучения обучающихся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ru-RU" sz="1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достижениям обучающихся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(воспитанников) </a:t>
            </a:r>
            <a:r>
              <a:rPr lang="ru-RU" sz="1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и педагогов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в конкурсах, олимпиадах, соревнованиях, чемпионатах; </a:t>
            </a:r>
            <a:r>
              <a:rPr lang="ru-RU" sz="1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обобщению (трансляции) опыта, разработке методических материалов, взаимодействию в педагогическом сообществе, повышению квалификации.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8" y="1139881"/>
            <a:ext cx="685800" cy="4371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73200" y="2878342"/>
            <a:ext cx="212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Times New Roman" panose="02020603050405020304" pitchFamily="18" charset="0"/>
              </a:rPr>
              <a:t>Платформа ежегодно системно пополняется для стимулирования педагогов к профессиональной активности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22700" y="2778385"/>
            <a:ext cx="3898900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17"/>
          <p:cNvGrpSpPr/>
          <p:nvPr/>
        </p:nvGrpSpPr>
        <p:grpSpPr>
          <a:xfrm>
            <a:off x="3695700" y="265883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762500" y="2878342"/>
            <a:ext cx="2959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Times New Roman" panose="02020603050405020304" pitchFamily="18" charset="0"/>
              </a:rPr>
              <a:t>Доступ к личному кабинету педагога на Платформе предоставляется педагогу, ответственному лицу аттестующего органа, Комиссии без права загружать материалы.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" y="3009899"/>
            <a:ext cx="583776" cy="550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87" y="2959098"/>
            <a:ext cx="550727" cy="55016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38250" y="4347188"/>
            <a:ext cx="10344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  <a:ea typeface="Times New Roman" panose="02020603050405020304" pitchFamily="18" charset="0"/>
              </a:rPr>
              <a:t>До начала функционирования платформы материалы комплексного аналитического обобщения результатов деятельности педагога формируются организацией образования и направляются в Комиссию соответствующего уровня на электронных носителях или бумажном формате.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03300" y="4429862"/>
            <a:ext cx="0" cy="6125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55600" y="5129275"/>
            <a:ext cx="7366000" cy="11635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834294" y="5145456"/>
            <a:ext cx="3862406" cy="11635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238250" y="5172454"/>
            <a:ext cx="6162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87. Комиссия на Платформе проводит комплексное аналитическое обобщение результатов деятельности в соответствии с Критериями оценивания и показателями эффективности деятельности педагога согласно приложению 12 к настоящим Правилам.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4" y="5435219"/>
            <a:ext cx="735584" cy="5516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987629" y="5156630"/>
            <a:ext cx="35557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  <a:ea typeface="Times New Roman" panose="02020603050405020304" pitchFamily="18" charset="0"/>
              </a:rPr>
              <a:t>До начала функционирования платформы Комиссия рассматривает материалы комплексного аналитического обобщения результатов деятельности педагога в электронном или бумажном формате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834294" y="5145456"/>
            <a:ext cx="0" cy="1180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1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право 16">
            <a:extLst>
              <a:ext uri="{FF2B5EF4-FFF2-40B4-BE49-F238E27FC236}">
                <a16:creationId xmlns:a16="http://schemas.microsoft.com/office/drawing/2014/main" id="{5A3620AE-516C-4884-9B50-0AFE23B7DE70}"/>
              </a:ext>
            </a:extLst>
          </p:cNvPr>
          <p:cNvSpPr/>
          <p:nvPr/>
        </p:nvSpPr>
        <p:spPr>
          <a:xfrm rot="5400000">
            <a:off x="2372752" y="2895707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2D282D-2F2D-45AE-A7D6-A057500F86E8}"/>
              </a:ext>
            </a:extLst>
          </p:cNvPr>
          <p:cNvSpPr/>
          <p:nvPr/>
        </p:nvSpPr>
        <p:spPr>
          <a:xfrm>
            <a:off x="9897" y="7425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4CF1C7-5214-4DC4-88A6-3835C524BFC9}"/>
              </a:ext>
            </a:extLst>
          </p:cNvPr>
          <p:cNvSpPr/>
          <p:nvPr/>
        </p:nvSpPr>
        <p:spPr>
          <a:xfrm>
            <a:off x="361333" y="314653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81075" y="300262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D0EDD6-F228-44ED-8387-AFE0CED7509D}"/>
              </a:ext>
            </a:extLst>
          </p:cNvPr>
          <p:cNvSpPr/>
          <p:nvPr/>
        </p:nvSpPr>
        <p:spPr>
          <a:xfrm>
            <a:off x="931136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id="{0E17C601-95C5-4653-AFFB-B5DB78345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37576"/>
          <a:stretch/>
        </p:blipFill>
        <p:spPr bwMode="auto">
          <a:xfrm>
            <a:off x="7974141" y="25763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91C495-0096-4D04-B885-F6E25AD1CBAC}"/>
              </a:ext>
            </a:extLst>
          </p:cNvPr>
          <p:cNvSpPr txBox="1"/>
          <p:nvPr/>
        </p:nvSpPr>
        <p:spPr>
          <a:xfrm>
            <a:off x="1130816" y="1240304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КРИТЕРИИ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44D304-CA24-4A02-99E2-9D937B289DAC}"/>
              </a:ext>
            </a:extLst>
          </p:cNvPr>
          <p:cNvSpPr/>
          <p:nvPr/>
        </p:nvSpPr>
        <p:spPr>
          <a:xfrm>
            <a:off x="3388805" y="1085630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9EF27-EE01-4F56-97B6-2F362ABDDCB6}"/>
              </a:ext>
            </a:extLst>
          </p:cNvPr>
          <p:cNvSpPr txBox="1"/>
          <p:nvPr/>
        </p:nvSpPr>
        <p:spPr>
          <a:xfrm>
            <a:off x="3618104" y="1229184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БАЛЛЫ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B902C8-548D-47E1-AEE8-E9C126D3F673}"/>
              </a:ext>
            </a:extLst>
          </p:cNvPr>
          <p:cNvSpPr/>
          <p:nvPr/>
        </p:nvSpPr>
        <p:spPr>
          <a:xfrm flipH="1">
            <a:off x="7713922" y="944483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35BA66-19AC-41DE-BA7E-C9923F86148E}"/>
              </a:ext>
            </a:extLst>
          </p:cNvPr>
          <p:cNvSpPr txBox="1"/>
          <p:nvPr/>
        </p:nvSpPr>
        <p:spPr>
          <a:xfrm>
            <a:off x="7978975" y="1235725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ПОКАЗАТЕЛИ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6A99A18-94C6-4C76-85E5-E12FD2D0CABC}"/>
              </a:ext>
            </a:extLst>
          </p:cNvPr>
          <p:cNvSpPr/>
          <p:nvPr/>
        </p:nvSpPr>
        <p:spPr>
          <a:xfrm>
            <a:off x="7913280" y="2007625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показателя,</a:t>
            </a:r>
          </a:p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НЦТ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D45A4E-6954-4721-9459-41A4FCAC90A9}"/>
              </a:ext>
            </a:extLst>
          </p:cNvPr>
          <p:cNvSpPr/>
          <p:nvPr/>
        </p:nvSpPr>
        <p:spPr>
          <a:xfrm>
            <a:off x="7913280" y="2511099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E0AAA1BF-E040-4DCC-AD6C-EFDCC8DCC5A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Автоматизированный лист оценивания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389D44-8326-480C-9625-6377C62360C5}"/>
              </a:ext>
            </a:extLst>
          </p:cNvPr>
          <p:cNvSpPr/>
          <p:nvPr/>
        </p:nvSpPr>
        <p:spPr>
          <a:xfrm>
            <a:off x="7948126" y="3159941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A8C4C83-65CA-4C3B-8CCB-1607224DA16D}"/>
              </a:ext>
            </a:extLst>
          </p:cNvPr>
          <p:cNvSpPr/>
          <p:nvPr/>
        </p:nvSpPr>
        <p:spPr>
          <a:xfrm>
            <a:off x="7913279" y="3766343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/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B1F5C94-98E4-4769-BAD1-EC827FDAFC9F}"/>
              </a:ext>
            </a:extLst>
          </p:cNvPr>
          <p:cNvSpPr/>
          <p:nvPr/>
        </p:nvSpPr>
        <p:spPr>
          <a:xfrm>
            <a:off x="7913278" y="4320084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2B5C6E21-3E7B-41E4-9D37-FAF50775DEF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20 показателей
База данных УО, НАО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800389-1C10-4DD4-9CB7-7E1DAD83EB73}"/>
              </a:ext>
            </a:extLst>
          </p:cNvPr>
          <p:cNvSpPr/>
          <p:nvPr/>
        </p:nvSpPr>
        <p:spPr>
          <a:xfrm>
            <a:off x="7948126" y="4904362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B05C4DAD-E70C-4805-B121-ABFFEC53DF84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Наличие
ЕБДС , (Өрлеу, ЦПМ)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7BDC3E-C764-4299-9E4E-A969B10AEAE7}"/>
              </a:ext>
            </a:extLst>
          </p:cNvPr>
          <p:cNvSpPr txBox="1"/>
          <p:nvPr/>
        </p:nvSpPr>
        <p:spPr>
          <a:xfrm>
            <a:off x="2421071" y="5704291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>
                <a:latin typeface="Arial" panose="020B0604020202020204" pitchFamily="34" charset="0"/>
                <a:cs typeface="Arial" panose="020B0604020202020204" pitchFamily="34" charset="0"/>
              </a:rPr>
              <a:t>Итого: 147</a:t>
            </a:r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3" action="ppaction://hlinkfile"/>
            <a:extLst>
              <a:ext uri="{FF2B5EF4-FFF2-40B4-BE49-F238E27FC236}">
                <a16:creationId xmlns:a16="http://schemas.microsoft.com/office/drawing/2014/main" id="{247A3073-E211-40A0-9827-300CD8C77393}"/>
              </a:ext>
            </a:extLst>
          </p:cNvPr>
          <p:cNvSpPr txBox="1"/>
          <p:nvPr/>
        </p:nvSpPr>
        <p:spPr>
          <a:xfrm>
            <a:off x="6704177" y="5700359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>
                <a:solidFill>
                  <a:schemeClr val="accent5"/>
                </a:solidFill>
                <a:latin typeface="Arial Narrow"/>
                <a:cs typeface="Arial"/>
              </a:rPr>
              <a:t>Вы соответствуете категории "педагог-мастер"</a:t>
            </a:r>
            <a:endParaRPr lang="x-none" sz="1600" b="1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7F92C5-4192-4B1A-8543-51F11DCFBD62}"/>
              </a:ext>
            </a:extLst>
          </p:cNvPr>
          <p:cNvSpPr/>
          <p:nvPr/>
        </p:nvSpPr>
        <p:spPr>
          <a:xfrm>
            <a:off x="897070" y="5733318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67C48C2-8446-43BA-89C2-9B4ADA9C3E61}"/>
              </a:ext>
            </a:extLst>
          </p:cNvPr>
          <p:cNvSpPr/>
          <p:nvPr/>
        </p:nvSpPr>
        <p:spPr>
          <a:xfrm>
            <a:off x="6688537" y="5727029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8182D9-4353-4C10-A310-EC2CED77C133}"/>
              </a:ext>
            </a:extLst>
          </p:cNvPr>
          <p:cNvSpPr/>
          <p:nvPr/>
        </p:nvSpPr>
        <p:spPr>
          <a:xfrm>
            <a:off x="483588" y="6141593"/>
            <a:ext cx="9765191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en-US" sz="11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Ежегодно Платформа автоматически считает баллы за деятельность педагога. Отслеживается активность педагога в соответствии с квалификационной категорией. 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Таким образом формируется накопительный балл за 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межаттестационный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 период  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36E07CE-FFD5-41BB-9229-9BA0D7CAB462}"/>
              </a:ext>
            </a:extLst>
          </p:cNvPr>
          <p:cNvSpPr/>
          <p:nvPr/>
        </p:nvSpPr>
        <p:spPr>
          <a:xfrm>
            <a:off x="341834" y="6141593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D30B3F97-71CB-481B-8E1F-1BAA79A27EB9}"/>
              </a:ext>
            </a:extLst>
          </p:cNvPr>
          <p:cNvSpPr txBox="1"/>
          <p:nvPr/>
        </p:nvSpPr>
        <p:spPr>
          <a:xfrm>
            <a:off x="2455957" y="5282582"/>
            <a:ext cx="10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5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</a:t>
            </a:r>
            <a:r>
              <a:rPr lang="kk-KZ" sz="105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0AAC79DA-77A2-4B07-B365-0DC74E714438}"/>
              </a:ext>
            </a:extLst>
          </p:cNvPr>
          <p:cNvGraphicFramePr>
            <a:graphicFrameLocks/>
          </p:cNvGraphicFramePr>
          <p:nvPr/>
        </p:nvGraphicFramePr>
        <p:xfrm>
          <a:off x="407809" y="1724140"/>
          <a:ext cx="6967223" cy="365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4EB6B-7D6D-B1D3-B277-AA15BA601A7D}"/>
              </a:ext>
            </a:extLst>
          </p:cNvPr>
          <p:cNvSpPr/>
          <p:nvPr/>
        </p:nvSpPr>
        <p:spPr>
          <a:xfrm>
            <a:off x="361333" y="343436"/>
            <a:ext cx="8544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>
                <a:latin typeface="Arial Narrow" panose="020B0606020202030204" pitchFamily="34" charset="0"/>
                <a:cs typeface="Arial" panose="020B0604020202020204" pitchFamily="34" charset="0"/>
              </a:rPr>
              <a:t>Критерии оценивания и показатели эффективности деятельности </a:t>
            </a:r>
          </a:p>
          <a:p>
            <a:r>
              <a:rPr lang="ru-RU" b="1" cap="all">
                <a:latin typeface="Arial Narrow" panose="020B0606020202030204" pitchFamily="34" charset="0"/>
                <a:cs typeface="Arial" panose="020B0604020202020204" pitchFamily="34" charset="0"/>
              </a:rPr>
              <a:t>педагога организации технического и профессионального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49F17-6CBE-BA0C-334A-5A279B98770D}"/>
              </a:ext>
            </a:extLst>
          </p:cNvPr>
          <p:cNvSpPr txBox="1"/>
          <p:nvPr/>
        </p:nvSpPr>
        <p:spPr>
          <a:xfrm>
            <a:off x="234951" y="1862903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8%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BF62DB-BA23-D6C8-8F03-13E3412AE477}"/>
              </a:ext>
            </a:extLst>
          </p:cNvPr>
          <p:cNvSpPr txBox="1"/>
          <p:nvPr/>
        </p:nvSpPr>
        <p:spPr>
          <a:xfrm>
            <a:off x="258321" y="255294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FD0AA3-DB1C-6A77-080E-4FD8B1E9B22B}"/>
              </a:ext>
            </a:extLst>
          </p:cNvPr>
          <p:cNvSpPr txBox="1"/>
          <p:nvPr/>
        </p:nvSpPr>
        <p:spPr>
          <a:xfrm>
            <a:off x="281180" y="313859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99B5B7-597D-69AE-5983-79389DF580DF}"/>
              </a:ext>
            </a:extLst>
          </p:cNvPr>
          <p:cNvSpPr txBox="1"/>
          <p:nvPr/>
        </p:nvSpPr>
        <p:spPr>
          <a:xfrm>
            <a:off x="278464" y="3776380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28C17-95DA-2620-F738-FBD8941C0BCA}"/>
              </a:ext>
            </a:extLst>
          </p:cNvPr>
          <p:cNvSpPr txBox="1"/>
          <p:nvPr/>
        </p:nvSpPr>
        <p:spPr>
          <a:xfrm>
            <a:off x="286199" y="4378272"/>
            <a:ext cx="729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/>
                <a:cs typeface="Arial"/>
              </a:rPr>
              <a:t>45 % 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1C885ADE-4FAB-45C1-31C9-445AF372E378}"/>
              </a:ext>
            </a:extLst>
          </p:cNvPr>
          <p:cNvSpPr txBox="1"/>
          <p:nvPr/>
        </p:nvSpPr>
        <p:spPr>
          <a:xfrm>
            <a:off x="315077" y="5015278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2B2EC9-92A5-0C92-955E-E7AF57A3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3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Список организаций образования, реализующих образовательные программы повышения квалификации педагогов в соответствии с правилами организации и проведения курсов повышения квалификации педагогов, а также </a:t>
            </a:r>
            <a:r>
              <a:rPr lang="ru-RU" sz="1800" dirty="0" err="1"/>
              <a:t>посткурсового</a:t>
            </a:r>
            <a:r>
              <a:rPr lang="ru-RU" sz="1800" dirty="0"/>
              <a:t> сопровождения деятельности педагога, утвержденным приказом Министра образования и науки РК от 28 января 2016 года №95 (на 31.01.2023г)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мастерства АОО “Назарбаев Интеллектуальные школы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РГКП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“Республиканский учебно-методический центр дополнительного 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“Институт раннего развития детей”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“Институт переподготовки и повышения квалификации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“Казахстанский межрегиональный центр повышения квалификации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“Национальный институт гармоничного развития человека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РГКП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“Национальный научно-практический центр физической культуры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Qundylyq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Ustaz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Ы.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Атамекен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0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1201" y="1386401"/>
            <a:ext cx="984731" cy="702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350;p8"/>
          <p:cNvCxnSpPr/>
          <p:nvPr/>
        </p:nvCxnSpPr>
        <p:spPr>
          <a:xfrm flipV="1">
            <a:off x="6414104" y="1880113"/>
            <a:ext cx="3367043" cy="788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205085" y="585378"/>
            <a:ext cx="2097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Постоянное пополнение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80" y="3152512"/>
            <a:ext cx="891870" cy="594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40" y="2575553"/>
            <a:ext cx="666534" cy="60697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363124" y="975910"/>
            <a:ext cx="376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Посредством интеграции Профиля педагога с различными базами данных, содержащих личные данные и сведения о деятельности педагогов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9BD01693-C781-17E4-1B9F-D11BDBDD7469}"/>
              </a:ext>
            </a:extLst>
          </p:cNvPr>
          <p:cNvSpPr/>
          <p:nvPr/>
        </p:nvSpPr>
        <p:spPr>
          <a:xfrm>
            <a:off x="2153489" y="720346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Логин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5" name="Google Shape;302;p6">
            <a:extLst>
              <a:ext uri="{FF2B5EF4-FFF2-40B4-BE49-F238E27FC236}">
                <a16:creationId xmlns:a16="http://schemas.microsoft.com/office/drawing/2014/main" id="{3FDBE6FB-8082-3D02-0A33-4EAD4EEA4C99}"/>
              </a:ext>
            </a:extLst>
          </p:cNvPr>
          <p:cNvSpPr/>
          <p:nvPr/>
        </p:nvSpPr>
        <p:spPr>
          <a:xfrm>
            <a:off x="714599" y="3647117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Наблюдение практики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Google Shape;302;p6">
            <a:extLst>
              <a:ext uri="{FF2B5EF4-FFF2-40B4-BE49-F238E27FC236}">
                <a16:creationId xmlns:a16="http://schemas.microsoft.com/office/drawing/2014/main" id="{B5C7B173-CD22-B119-ACB7-2BC9B63EA001}"/>
              </a:ext>
            </a:extLst>
          </p:cNvPr>
          <p:cNvSpPr/>
          <p:nvPr/>
        </p:nvSpPr>
        <p:spPr>
          <a:xfrm>
            <a:off x="714598" y="4156583"/>
            <a:ext cx="1821565" cy="64338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обучающихся (воспитанников)</a:t>
            </a:r>
            <a:r>
              <a:rPr lang="ru-RU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Google Shape;302;p6">
            <a:extLst>
              <a:ext uri="{FF2B5EF4-FFF2-40B4-BE49-F238E27FC236}">
                <a16:creationId xmlns:a16="http://schemas.microsoft.com/office/drawing/2014/main" id="{F63D2767-1D7C-ED91-D615-CB9194275BAD}"/>
              </a:ext>
            </a:extLst>
          </p:cNvPr>
          <p:cNvSpPr/>
          <p:nvPr/>
        </p:nvSpPr>
        <p:spPr>
          <a:xfrm>
            <a:off x="714596" y="5412995"/>
            <a:ext cx="1821565" cy="7172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Обобщение (трансляция) 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лучших педагогических практик </a:t>
            </a:r>
          </a:p>
        </p:txBody>
      </p:sp>
      <p:sp>
        <p:nvSpPr>
          <p:cNvPr id="17" name="Google Shape;302;p6">
            <a:extLst>
              <a:ext uri="{FF2B5EF4-FFF2-40B4-BE49-F238E27FC236}">
                <a16:creationId xmlns:a16="http://schemas.microsoft.com/office/drawing/2014/main" id="{CAB57F00-D4E9-E6B0-58EB-EBDB8EAC1E33}"/>
              </a:ext>
            </a:extLst>
          </p:cNvPr>
          <p:cNvSpPr/>
          <p:nvPr/>
        </p:nvSpPr>
        <p:spPr>
          <a:xfrm>
            <a:off x="714597" y="4888682"/>
            <a:ext cx="1821565" cy="4429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педагога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4C29E-40FB-6590-F83A-2BCA1F24FCA8}"/>
              </a:ext>
            </a:extLst>
          </p:cNvPr>
          <p:cNvSpPr txBox="1"/>
          <p:nvPr/>
        </p:nvSpPr>
        <p:spPr>
          <a:xfrm>
            <a:off x="720467" y="2204513"/>
            <a:ext cx="7296135" cy="338554"/>
          </a:xfrm>
          <a:prstGeom prst="rect">
            <a:avLst/>
          </a:prstGeom>
          <a:solidFill>
            <a:srgbClr val="002147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Основные вкладки</a:t>
            </a:r>
          </a:p>
        </p:txBody>
      </p:sp>
      <p:sp>
        <p:nvSpPr>
          <p:cNvPr id="20" name="Google Shape;302;p6">
            <a:extLst>
              <a:ext uri="{FF2B5EF4-FFF2-40B4-BE49-F238E27FC236}">
                <a16:creationId xmlns:a16="http://schemas.microsoft.com/office/drawing/2014/main" id="{5A72D653-4D3A-D6F4-E12F-93B2C650BF12}"/>
              </a:ext>
            </a:extLst>
          </p:cNvPr>
          <p:cNvSpPr/>
          <p:nvPr/>
        </p:nvSpPr>
        <p:spPr>
          <a:xfrm>
            <a:off x="714600" y="3137651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Мониторинг качества обучения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24AB84DF-6B1F-A520-4E40-330AB5CD97E3}"/>
              </a:ext>
            </a:extLst>
          </p:cNvPr>
          <p:cNvSpPr/>
          <p:nvPr/>
        </p:nvSpPr>
        <p:spPr>
          <a:xfrm>
            <a:off x="720466" y="690607"/>
            <a:ext cx="1305420" cy="13398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Личный кабинет педагога</a:t>
            </a:r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43BE5B41-6CCF-063B-49AC-404AA8E36D39}"/>
              </a:ext>
            </a:extLst>
          </p:cNvPr>
          <p:cNvSpPr/>
          <p:nvPr/>
        </p:nvSpPr>
        <p:spPr>
          <a:xfrm>
            <a:off x="2153489" y="1165737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Пароль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24" name="Google Shape;302;p6">
            <a:extLst>
              <a:ext uri="{FF2B5EF4-FFF2-40B4-BE49-F238E27FC236}">
                <a16:creationId xmlns:a16="http://schemas.microsoft.com/office/drawing/2014/main" id="{D55ABF45-9962-CBB6-225A-AE3FCFE2CFB5}"/>
              </a:ext>
            </a:extLst>
          </p:cNvPr>
          <p:cNvSpPr/>
          <p:nvPr/>
        </p:nvSpPr>
        <p:spPr>
          <a:xfrm>
            <a:off x="720466" y="2639332"/>
            <a:ext cx="1821565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Личные сведения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Google Shape;302;p6">
            <a:extLst>
              <a:ext uri="{FF2B5EF4-FFF2-40B4-BE49-F238E27FC236}">
                <a16:creationId xmlns:a16="http://schemas.microsoft.com/office/drawing/2014/main" id="{FC5202E0-DE79-89A0-B846-3379769FE491}"/>
              </a:ext>
            </a:extLst>
          </p:cNvPr>
          <p:cNvSpPr/>
          <p:nvPr/>
        </p:nvSpPr>
        <p:spPr>
          <a:xfrm>
            <a:off x="2640918" y="2644997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Образование, место работы, предмет, стаж работы, категория, результат ОЗП, КПК</a:t>
            </a:r>
          </a:p>
        </p:txBody>
      </p:sp>
      <p:sp>
        <p:nvSpPr>
          <p:cNvPr id="26" name="Google Shape;302;p6">
            <a:extLst>
              <a:ext uri="{FF2B5EF4-FFF2-40B4-BE49-F238E27FC236}">
                <a16:creationId xmlns:a16="http://schemas.microsoft.com/office/drawing/2014/main" id="{06FA0DC0-1DEA-A31B-F89A-D08C0C9DA7F8}"/>
              </a:ext>
            </a:extLst>
          </p:cNvPr>
          <p:cNvSpPr/>
          <p:nvPr/>
        </p:nvSpPr>
        <p:spPr>
          <a:xfrm>
            <a:off x="2640918" y="3135345"/>
            <a:ext cx="5375686" cy="420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Результаты качества знаний. Результаты МОДО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D3CC0CD-AD56-76B3-B2F3-513CB4288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86" y="3182523"/>
            <a:ext cx="805707" cy="504101"/>
          </a:xfrm>
          <a:prstGeom prst="rect">
            <a:avLst/>
          </a:prstGeom>
        </p:spPr>
      </p:pic>
      <p:sp>
        <p:nvSpPr>
          <p:cNvPr id="30" name="Google Shape;302;p6">
            <a:extLst>
              <a:ext uri="{FF2B5EF4-FFF2-40B4-BE49-F238E27FC236}">
                <a16:creationId xmlns:a16="http://schemas.microsoft.com/office/drawing/2014/main" id="{8EA72A1B-8863-E268-A49C-BB30CBB71CA0}"/>
              </a:ext>
            </a:extLst>
          </p:cNvPr>
          <p:cNvSpPr/>
          <p:nvPr/>
        </p:nvSpPr>
        <p:spPr>
          <a:xfrm>
            <a:off x="2640917" y="3647069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Листы наблюдения урока/занятия/мероприятия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2" name="Google Shape;302;p6">
            <a:extLst>
              <a:ext uri="{FF2B5EF4-FFF2-40B4-BE49-F238E27FC236}">
                <a16:creationId xmlns:a16="http://schemas.microsoft.com/office/drawing/2014/main" id="{27B233A8-264E-BA43-02BF-77470EF58AD5}"/>
              </a:ext>
            </a:extLst>
          </p:cNvPr>
          <p:cNvSpPr/>
          <p:nvPr/>
        </p:nvSpPr>
        <p:spPr>
          <a:xfrm>
            <a:off x="2640917" y="4159770"/>
            <a:ext cx="5375686" cy="65862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3" name="Google Shape;302;p6">
            <a:extLst>
              <a:ext uri="{FF2B5EF4-FFF2-40B4-BE49-F238E27FC236}">
                <a16:creationId xmlns:a16="http://schemas.microsoft.com/office/drawing/2014/main" id="{25A07E8C-FA72-8A35-5A22-F11E6C99761A}"/>
              </a:ext>
            </a:extLst>
          </p:cNvPr>
          <p:cNvSpPr/>
          <p:nvPr/>
        </p:nvSpPr>
        <p:spPr>
          <a:xfrm>
            <a:off x="2640917" y="4910296"/>
            <a:ext cx="5375686" cy="4213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35" name="Рисунок 34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5BAF886-0A76-B9FC-CBBC-E5CDDB49B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10" y="2570332"/>
            <a:ext cx="1127914" cy="5588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F68CE5-8BA5-FD9B-40FF-A8529C87F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383" y="2600813"/>
            <a:ext cx="513874" cy="5138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1890650-E56A-48EB-40FB-191F188C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89" y="4156583"/>
            <a:ext cx="1057831" cy="10578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1FA6847-CCD7-3466-CF56-1FCC3D278A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1800"/>
          <a:stretch/>
        </p:blipFill>
        <p:spPr>
          <a:xfrm>
            <a:off x="11056664" y="2599431"/>
            <a:ext cx="888008" cy="529321"/>
          </a:xfrm>
          <a:prstGeom prst="rect">
            <a:avLst/>
          </a:prstGeom>
        </p:spPr>
      </p:pic>
      <p:sp>
        <p:nvSpPr>
          <p:cNvPr id="46" name="Google Shape;302;p6">
            <a:extLst>
              <a:ext uri="{FF2B5EF4-FFF2-40B4-BE49-F238E27FC236}">
                <a16:creationId xmlns:a16="http://schemas.microsoft.com/office/drawing/2014/main" id="{A2F881A5-C8F6-C56C-D22C-F9CF415340ED}"/>
              </a:ext>
            </a:extLst>
          </p:cNvPr>
          <p:cNvSpPr/>
          <p:nvPr/>
        </p:nvSpPr>
        <p:spPr>
          <a:xfrm>
            <a:off x="2640917" y="5416366"/>
            <a:ext cx="5375686" cy="71388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обобщения, трансляции </a:t>
            </a:r>
            <a:r>
              <a:rPr lang="ru-RU" sz="1000" i="1" dirty="0"/>
              <a:t>(сертификат, протокол, приказ)</a:t>
            </a:r>
            <a:r>
              <a:rPr lang="ru-RU" sz="1200" dirty="0"/>
              <a:t>, 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в творческих (экспертных, рабочих) группах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000" i="1" dirty="0"/>
              <a:t>(протокол учебно-методического совета)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C4EE506-12FE-257E-0508-DE19CD35E3DE}"/>
              </a:ext>
            </a:extLst>
          </p:cNvPr>
          <p:cNvSpPr/>
          <p:nvPr/>
        </p:nvSpPr>
        <p:spPr>
          <a:xfrm>
            <a:off x="9361594" y="5386954"/>
            <a:ext cx="1290060" cy="656349"/>
          </a:xfrm>
          <a:prstGeom prst="roundRect">
            <a:avLst/>
          </a:prstGeom>
          <a:solidFill>
            <a:srgbClr val="F4FAF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56C1F29-398C-6BFC-C0D5-38DFDCEEC1A0}"/>
              </a:ext>
            </a:extLst>
          </p:cNvPr>
          <p:cNvSpPr/>
          <p:nvPr/>
        </p:nvSpPr>
        <p:spPr>
          <a:xfrm>
            <a:off x="9457652" y="5493563"/>
            <a:ext cx="1118462" cy="46769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ptos Narrow" panose="020B0004020202020204" pitchFamily="34" charset="0"/>
              </a:rPr>
              <a:t>База данных УО</a:t>
            </a:r>
          </a:p>
        </p:txBody>
      </p:sp>
      <p:sp>
        <p:nvSpPr>
          <p:cNvPr id="55" name="Google Shape;302;p6">
            <a:extLst>
              <a:ext uri="{FF2B5EF4-FFF2-40B4-BE49-F238E27FC236}">
                <a16:creationId xmlns:a16="http://schemas.microsoft.com/office/drawing/2014/main" id="{F67AC74E-F3B4-C003-C019-7680FB8DFBCA}"/>
              </a:ext>
            </a:extLst>
          </p:cNvPr>
          <p:cNvSpPr/>
          <p:nvPr/>
        </p:nvSpPr>
        <p:spPr>
          <a:xfrm>
            <a:off x="714596" y="6223615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аттестацию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7" name="Google Shape;302;p6">
            <a:extLst>
              <a:ext uri="{FF2B5EF4-FFF2-40B4-BE49-F238E27FC236}">
                <a16:creationId xmlns:a16="http://schemas.microsoft.com/office/drawing/2014/main" id="{9BDAC153-192C-0D19-FA8E-440B27E8E6B6}"/>
              </a:ext>
            </a:extLst>
          </p:cNvPr>
          <p:cNvSpPr/>
          <p:nvPr/>
        </p:nvSpPr>
        <p:spPr>
          <a:xfrm>
            <a:off x="5486399" y="6223614"/>
            <a:ext cx="253020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Решение аттестационной комиссии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8" name="Google Shape;302;p6">
            <a:extLst>
              <a:ext uri="{FF2B5EF4-FFF2-40B4-BE49-F238E27FC236}">
                <a16:creationId xmlns:a16="http://schemas.microsoft.com/office/drawing/2014/main" id="{88FE4A8E-98E8-B45F-9DE2-FBE515A878E0}"/>
              </a:ext>
            </a:extLst>
          </p:cNvPr>
          <p:cNvSpPr/>
          <p:nvPr/>
        </p:nvSpPr>
        <p:spPr>
          <a:xfrm>
            <a:off x="3100497" y="6223614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ОЗП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294D7-5A8F-C990-1ABC-B1967A7486ED}"/>
              </a:ext>
            </a:extLst>
          </p:cNvPr>
          <p:cNvSpPr txBox="1"/>
          <p:nvPr/>
        </p:nvSpPr>
        <p:spPr>
          <a:xfrm>
            <a:off x="8566455" y="6382805"/>
            <a:ext cx="2880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https://miro.com/app/board/uXjVMqEDH7w=/</a:t>
            </a:r>
            <a:r>
              <a:rPr lang="ru-RU" sz="1100" dirty="0"/>
              <a:t> 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163D87EF-7065-CBD9-81D3-4AF66A12972C}"/>
              </a:ext>
            </a:extLst>
          </p:cNvPr>
          <p:cNvSpPr/>
          <p:nvPr/>
        </p:nvSpPr>
        <p:spPr>
          <a:xfrm>
            <a:off x="2153487" y="1664631"/>
            <a:ext cx="3228163" cy="27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Согласен (на) на обработку данных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pic>
        <p:nvPicPr>
          <p:cNvPr id="13" name="Рисунок 12" descr="Изображение выглядит как символ, логотип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0421D1F-D831-EB43-74E4-1D910745D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21" y="1694722"/>
            <a:ext cx="249046" cy="2490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DAEF3-4FE4-9C1F-CCE8-6CFCCEBF1F5A}"/>
              </a:ext>
            </a:extLst>
          </p:cNvPr>
          <p:cNvSpPr txBox="1"/>
          <p:nvPr/>
        </p:nvSpPr>
        <p:spPr>
          <a:xfrm>
            <a:off x="8095195" y="3660632"/>
            <a:ext cx="3910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ptos" panose="020B0004020202020204" pitchFamily="34" charset="0"/>
                <a:hlinkClick r:id="rId12"/>
              </a:rPr>
              <a:t>https://docs.google.com/forms/d/e/1FAIpQLSekNCQ_wKJ3Fw8NMprlHJI17mGuQY78GNbdvvd4s2rCHRlnBg/viewform?usp=sf_link</a:t>
            </a:r>
            <a:endParaRPr lang="ru-RU" sz="1000" dirty="0"/>
          </a:p>
        </p:txBody>
      </p:sp>
      <p:pic>
        <p:nvPicPr>
          <p:cNvPr id="15" name="Рисунок 14" descr="Изображение выглядит как логотип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AFDCABD-E4D5-F792-4BE4-19E2B51479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34" y="4161538"/>
            <a:ext cx="1061623" cy="1056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готип, Графика, графическая встав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A7C47D2-4438-B766-AF3F-0F32003E1E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13" y="3999249"/>
            <a:ext cx="1393901" cy="13877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График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1341412-62A1-1B34-8C03-14C9846049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5259602"/>
            <a:ext cx="989601" cy="94046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-737" y="-2988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2000" b="1" dirty="0">
                <a:solidFill>
                  <a:srgbClr val="FFC000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НАЦИОНАЛЬНАЯ ПЛАТФОРМА НЕПРЕРЫВНОГО </a:t>
            </a:r>
            <a:r>
              <a:rPr lang="ru-RU" sz="2000" b="1" dirty="0">
                <a:solidFill>
                  <a:schemeClr val="bg1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ПРОФЕССИОНАЛЬНОГО РАЗВИТИЯ ПЕДАГОГА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5" y="926898"/>
            <a:ext cx="542482" cy="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5959" y="470276"/>
            <a:ext cx="9654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+mj-lt"/>
              </a:rPr>
              <a:t>В образовательном процессе ключевой фигурой является педагог. Следует и далее повышать его статус, авторитет в обществе….</a:t>
            </a:r>
          </a:p>
          <a:p>
            <a:r>
              <a:rPr lang="ru-RU" sz="1600" b="1" i="1" dirty="0">
                <a:latin typeface="+mj-lt"/>
              </a:rPr>
              <a:t>В этой сфере нет раз и навсегда застывших правил. Но, в любом случае, требования к учителям должны быть высокие.</a:t>
            </a:r>
          </a:p>
          <a:p>
            <a:pPr algn="r"/>
            <a:r>
              <a:rPr lang="ru-RU" sz="1600" b="1" i="1" dirty="0">
                <a:latin typeface="+mj-lt"/>
              </a:rPr>
              <a:t>Президент РК </a:t>
            </a:r>
            <a:r>
              <a:rPr lang="ru-RU" sz="1600" b="1" i="1" dirty="0" err="1">
                <a:latin typeface="+mj-lt"/>
              </a:rPr>
              <a:t>К.Токаев</a:t>
            </a:r>
            <a:endParaRPr lang="ru-RU" sz="1600" b="1" i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30"/>
            <a:ext cx="10960197" cy="14894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0" y="603267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17160"/>
            <a:ext cx="0" cy="644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888364" y="2087678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64" y="2097127"/>
            <a:ext cx="694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Oswald"/>
                <a:cs typeface="Times New Roman"/>
              </a:rPr>
              <a:t>ЦЕЛЬ И ЗАДАЧИ </a:t>
            </a:r>
            <a:r>
              <a:rPr lang="ru-RU" sz="2200" b="1" dirty="0">
                <a:solidFill>
                  <a:srgbClr val="FFC000"/>
                </a:solidFill>
                <a:latin typeface="Oswald"/>
                <a:cs typeface="Times New Roman"/>
              </a:rPr>
              <a:t>АТТЕСТАЦИИ</a:t>
            </a:r>
            <a:r>
              <a:rPr lang="kk-KZ" sz="2200" b="1" dirty="0">
                <a:solidFill>
                  <a:srgbClr val="FFC000"/>
                </a:solidFill>
                <a:latin typeface="Oswald"/>
                <a:cs typeface="Times New Roman"/>
              </a:rPr>
              <a:t> </a:t>
            </a:r>
            <a:endParaRPr lang="ru-RU" sz="2200" dirty="0">
              <a:solidFill>
                <a:srgbClr val="FFC000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0885" cy="14864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60;g1fa1abc381b_3_83"/>
          <p:cNvSpPr txBox="1">
            <a:spLocks noChangeArrowheads="1"/>
          </p:cNvSpPr>
          <p:nvPr/>
        </p:nvSpPr>
        <p:spPr bwMode="auto">
          <a:xfrm>
            <a:off x="2057658" y="2783003"/>
            <a:ext cx="95028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2000"/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</a:rPr>
              <a:t>ЦЕЛЬ: </a:t>
            </a:r>
          </a:p>
          <a:p>
            <a:pPr>
              <a:buSzPts val="2000"/>
            </a:pPr>
            <a:r>
              <a:rPr lang="ru-RU" altLang="ru-RU" sz="1800" dirty="0">
                <a:solidFill>
                  <a:schemeClr val="tx1"/>
                </a:solidFill>
                <a:latin typeface="+mj-lt"/>
              </a:rPr>
              <a:t>обеспечение непрерывности профессионального развития педагогов</a:t>
            </a:r>
          </a:p>
        </p:txBody>
      </p:sp>
      <p:sp>
        <p:nvSpPr>
          <p:cNvPr id="22" name="Google Shape;160;g1fa1abc381b_3_83"/>
          <p:cNvSpPr txBox="1">
            <a:spLocks noChangeArrowheads="1"/>
          </p:cNvSpPr>
          <p:nvPr/>
        </p:nvSpPr>
        <p:spPr bwMode="auto">
          <a:xfrm>
            <a:off x="2126568" y="3754715"/>
            <a:ext cx="9171553" cy="24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900"/>
            </a:pPr>
            <a:r>
              <a:rPr lang="ru-RU" altLang="ru-RU" sz="1600" b="1" dirty="0">
                <a:solidFill>
                  <a:schemeClr val="tx1"/>
                </a:solidFill>
                <a:latin typeface="+mj-lt"/>
              </a:rPr>
              <a:t>ЗАДАЧИ: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+mj-lt"/>
              </a:rPr>
              <a:t>выявление профессиональных достижений и перспектив для обеспечения непрерывности профессионального развития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+mj-lt"/>
              </a:rPr>
              <a:t>определение соответствия педагогов квалификационным характеристикам на основе оценки профессиональных компетенций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+mj-lt"/>
              </a:rPr>
              <a:t>стимулирование педагогов к непрерывному образованию, самообразованию, повышению квалификации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+mj-lt"/>
              </a:rPr>
              <a:t>раскрытие перспектив использования потенциальных профессиональных возможностей педагогов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+mj-lt"/>
              </a:rPr>
              <a:t>повышение эффективности и качества педагогического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0" y="3845862"/>
            <a:ext cx="511411" cy="42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4" y="2838235"/>
            <a:ext cx="552921" cy="5366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7306" y="2642414"/>
            <a:ext cx="10960373" cy="9112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2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306" y="3672655"/>
            <a:ext cx="10960373" cy="2786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71808" y="552642"/>
            <a:ext cx="9540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+mj-lt"/>
              </a:rPr>
              <a:t>Аттестация – процедура, проводимая с целью определения соответствия педагога занимаемой должности; процедура присвоения (подтверждения) квалификационной категории, проводимая с целью определения уровня профессиональной компетентности педагога, по результатам которой присваивается (подтверждается) квалификационная категория.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29"/>
            <a:ext cx="10960197" cy="2197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1" y="631818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332430"/>
            <a:ext cx="0" cy="61263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888364" y="2787839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48" y="2810413"/>
            <a:ext cx="69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swald"/>
                <a:cs typeface="Times New Roman"/>
              </a:rPr>
              <a:t>ПРАВИЛА АТТЕСТАЦИИ ПЕДАГОГОВ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6091" cy="21974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77306" y="3370521"/>
            <a:ext cx="10960373" cy="2938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790CF-4500-F2A6-613C-76790A68B8A6}"/>
              </a:ext>
            </a:extLst>
          </p:cNvPr>
          <p:cNvSpPr txBox="1"/>
          <p:nvPr/>
        </p:nvSpPr>
        <p:spPr>
          <a:xfrm>
            <a:off x="2993791" y="3782927"/>
            <a:ext cx="8360009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Национальная платформа непрерывного профессионального развития педагога (далее – Платформа) – информационная система с данными личного кабинета педагога и </a:t>
            </a: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документов его профессиональной деятельности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, подтверждающих достижения педагога и обучающихся, </a:t>
            </a: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обобщение (трансляцию) опыта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сведения о повышении квалификации</a:t>
            </a:r>
            <a:endParaRPr lang="ru-RU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1" y="3782927"/>
            <a:ext cx="1197994" cy="1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3021" y="959692"/>
            <a:ext cx="9129179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1570-9D2E-AC1B-DC3A-9C3E6E09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28"/>
            <a:ext cx="10515600" cy="51719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АТТЕСТАЦИОННЫЙ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ПЕРИОД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792DE8-2547-97B6-1EA2-308591B5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4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881745" y="959692"/>
            <a:ext cx="6936510" cy="4524315"/>
            <a:chOff x="3775899" y="959691"/>
            <a:chExt cx="5469701" cy="452431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89636" y="2213652"/>
              <a:ext cx="5355964" cy="111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75899" y="959691"/>
              <a:ext cx="537733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+mj-lt"/>
                </a:rPr>
                <a:t>АТТЕСТАЦИЯ ПЕДАГОГОВ </a:t>
              </a:r>
              <a:r>
                <a:rPr lang="ru-RU" sz="3600" dirty="0" smtClean="0">
                  <a:latin typeface="+mj-lt"/>
                </a:rPr>
                <a:t>проводится </a:t>
              </a:r>
              <a:r>
                <a:rPr lang="ru-RU" sz="3600" b="1" dirty="0">
                  <a:latin typeface="+mj-lt"/>
                </a:rPr>
                <a:t>не реже </a:t>
              </a:r>
            </a:p>
            <a:p>
              <a:endParaRPr lang="ru-RU" sz="3600" b="1" dirty="0">
                <a:latin typeface="+mj-lt"/>
              </a:endParaRPr>
            </a:p>
            <a:p>
              <a:r>
                <a:rPr lang="ru-RU" sz="3600" b="1" dirty="0" smtClean="0">
                  <a:latin typeface="+mj-lt"/>
                </a:rPr>
                <a:t>        </a:t>
              </a:r>
              <a:r>
                <a:rPr lang="ru-RU" sz="3600" b="1" dirty="0" smtClean="0">
                  <a:solidFill>
                    <a:srgbClr val="FFFF00"/>
                  </a:solidFill>
                  <a:latin typeface="+mj-lt"/>
                </a:rPr>
                <a:t>одного раза в </a:t>
              </a:r>
              <a:r>
                <a:rPr lang="ru-RU" sz="3600" b="1" dirty="0">
                  <a:solidFill>
                    <a:srgbClr val="FFFF00"/>
                  </a:solidFill>
                  <a:latin typeface="+mj-lt"/>
                </a:rPr>
                <a:t>пять лет </a:t>
              </a:r>
            </a:p>
            <a:p>
              <a:r>
                <a:rPr lang="ru-RU" sz="3600" dirty="0" smtClean="0">
                  <a:latin typeface="+mj-lt"/>
                </a:rPr>
                <a:t>в </a:t>
              </a:r>
              <a:r>
                <a:rPr lang="ru-RU" sz="3600" dirty="0">
                  <a:latin typeface="+mj-lt"/>
                </a:rPr>
                <a:t>соответствии с подпунктом </a:t>
              </a:r>
              <a:endParaRPr lang="ru-RU" sz="3600" dirty="0" smtClean="0">
                <a:latin typeface="+mj-lt"/>
              </a:endParaRPr>
            </a:p>
            <a:p>
              <a:r>
                <a:rPr lang="ru-RU" sz="3600" dirty="0" smtClean="0">
                  <a:latin typeface="+mj-lt"/>
                </a:rPr>
                <a:t>3</a:t>
              </a:r>
              <a:r>
                <a:rPr lang="ru-RU" sz="3600" dirty="0">
                  <a:latin typeface="+mj-lt"/>
                </a:rPr>
                <a:t>) пункта 1 статьи 15 Закона Республики Казахстан </a:t>
              </a:r>
            </a:p>
            <a:p>
              <a:r>
                <a:rPr lang="ru-RU" sz="3600" dirty="0">
                  <a:latin typeface="+mj-lt"/>
                </a:rPr>
                <a:t>"О статусе педагога".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65" y="867187"/>
            <a:ext cx="1193513" cy="8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717B6-42DF-58BD-DB03-2E5613E6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6936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ЭТАПЫ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АТТЕСТАЦИИ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268A1E-4976-71AE-4C91-F02DBBE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507" y="838832"/>
            <a:ext cx="10960197" cy="4938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2" y="948844"/>
            <a:ext cx="428376" cy="2667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1988" y="897551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АТТЕСТАЦИЯ ВКЛЮЧАЕТ В СЕБЯ СЛЕДУЮЩИЕ ЭТАПЫ: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508" y="1661348"/>
            <a:ext cx="10073274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31" y="1758405"/>
            <a:ext cx="1118342" cy="6122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40571" y="1829102"/>
            <a:ext cx="3352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ДЛЯ ПЕДАГОГОВ: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8760" y="2458989"/>
            <a:ext cx="93174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+mj-lt"/>
              </a:rPr>
              <a:t>ОЗП (за исключением мастеров производственного обучения и преподавателей по специальным дисциплинам организаций технического и профессионального, </a:t>
            </a:r>
            <a:r>
              <a:rPr lang="ru-RU" sz="2800" dirty="0" err="1">
                <a:latin typeface="+mj-lt"/>
              </a:rPr>
              <a:t>послесреднего</a:t>
            </a:r>
            <a:r>
              <a:rPr lang="ru-RU" sz="2800" dirty="0">
                <a:latin typeface="+mj-lt"/>
              </a:rPr>
              <a:t> образования, </a:t>
            </a:r>
            <a:r>
              <a:rPr lang="ru-RU" sz="2800" b="1" dirty="0">
                <a:latin typeface="+mj-lt"/>
              </a:rPr>
              <a:t>педагогов, определенных пунктом 16 настоящих Правил</a:t>
            </a:r>
            <a:r>
              <a:rPr lang="ru-RU" sz="2800" dirty="0" smtClean="0">
                <a:latin typeface="+mj-lt"/>
              </a:rPr>
              <a:t>);</a:t>
            </a:r>
          </a:p>
          <a:p>
            <a:endParaRPr lang="ru-RU" sz="2800" dirty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2. Комплексное </a:t>
            </a:r>
            <a:r>
              <a:rPr lang="ru-RU" sz="2800" dirty="0">
                <a:latin typeface="+mj-lt"/>
              </a:rPr>
              <a:t>аналитическое обобщение результатов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66379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426DCD-DFEF-4157-93A7-6F6DF0104146}"/>
              </a:ext>
            </a:extLst>
          </p:cNvPr>
          <p:cNvSpPr/>
          <p:nvPr/>
        </p:nvSpPr>
        <p:spPr>
          <a:xfrm>
            <a:off x="6480031" y="656268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7F333EA-9231-4F4E-B984-DD1905F7C936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-785843" y="656268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8357" y="1207983"/>
            <a:ext cx="55256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Формирование педагогом портфолио в бумажном/ электронном формате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(11 видов документов)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Сроки рассмотрения документов (портфолио) педагогов -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до 6 месяцев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6210532" y="646646"/>
            <a:ext cx="2516922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52654" y="883706"/>
            <a:ext cx="47774" cy="553431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262411" y="1264057"/>
            <a:ext cx="5684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kk-KZ" altLang="ru-RU" dirty="0">
                <a:latin typeface="+mj-lt"/>
                <a:cs typeface="Arial" panose="020B0604020202020204" pitchFamily="34" charset="0"/>
              </a:rPr>
              <a:t>Формирование портфолио педагогов на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Национальной платформе непрерывного профессионального развития педагога «</a:t>
            </a:r>
            <a:r>
              <a:rPr lang="ru-RU" altLang="ru-RU" dirty="0" err="1">
                <a:latin typeface="+mj-lt"/>
                <a:cs typeface="Arial" panose="020B0604020202020204" pitchFamily="34" charset="0"/>
              </a:rPr>
              <a:t>Ұстаз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»</a:t>
            </a:r>
            <a:endParaRPr lang="kk-KZ" altLang="ru-RU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Google Shape;299;p6"/>
          <p:cNvCxnSpPr/>
          <p:nvPr/>
        </p:nvCxnSpPr>
        <p:spPr>
          <a:xfrm>
            <a:off x="545427" y="3183031"/>
            <a:ext cx="5151" cy="2693777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918371" y="2563233"/>
            <a:ext cx="4935500" cy="7887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Подача заявления через ПЭП, ЦОН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Срок оказания услуги – </a:t>
            </a:r>
            <a:r>
              <a:rPr lang="ru-RU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от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000" b="1" dirty="0">
                <a:latin typeface="+mj-lt"/>
                <a:ea typeface="Arial"/>
                <a:cs typeface="Arial"/>
                <a:sym typeface="Arial"/>
              </a:rPr>
              <a:t>1 до 7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рабочих дней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913353" y="3490921"/>
            <a:ext cx="4949984" cy="14735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ПЭП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поступает в АРМ ГУ (НОБД) Школа, Колледж, УО, МП 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ЦОН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курьерская доставка документов в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Школу, Колледж, УО, МП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941729" y="5049534"/>
            <a:ext cx="4922336" cy="12440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Несколько этапов рассмотрения документов: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Экспертный совет (предоставляет рекомендации)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Аттестационная комиссия (пересматривает)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661345" y="427290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670170" y="306666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690912" y="574109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299;p6"/>
          <p:cNvCxnSpPr/>
          <p:nvPr/>
        </p:nvCxnSpPr>
        <p:spPr>
          <a:xfrm>
            <a:off x="6611695" y="3351970"/>
            <a:ext cx="26797" cy="2319593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302;p6"/>
          <p:cNvSpPr/>
          <p:nvPr/>
        </p:nvSpPr>
        <p:spPr>
          <a:xfrm>
            <a:off x="6935932" y="2591061"/>
            <a:ext cx="4955938" cy="119081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Системное (ежегодное) формирование документов (портфолио) педагогов на 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</a:t>
            </a:r>
            <a:r>
              <a:rPr lang="kk-KZ" altLang="ru-RU" dirty="0">
                <a:solidFill>
                  <a:srgbClr val="C00000"/>
                </a:solidFill>
                <a:latin typeface="+mj-lt"/>
                <a:ea typeface="Arial"/>
                <a:cs typeface="Arial"/>
              </a:rPr>
              <a:t>интеграцию с соответствующими базами данных</a:t>
            </a:r>
            <a:endParaRPr lang="ru-RU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305;p6"/>
          <p:cNvCxnSpPr/>
          <p:nvPr/>
        </p:nvCxnSpPr>
        <p:spPr>
          <a:xfrm>
            <a:off x="6704701" y="456209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307;p6"/>
          <p:cNvCxnSpPr/>
          <p:nvPr/>
        </p:nvCxnSpPr>
        <p:spPr>
          <a:xfrm>
            <a:off x="6704701" y="318303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302;p6"/>
          <p:cNvSpPr/>
          <p:nvPr/>
        </p:nvSpPr>
        <p:spPr>
          <a:xfrm>
            <a:off x="6955518" y="3907635"/>
            <a:ext cx="4936352" cy="120774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Самостоятельная подача аттестуемым педагогом заявления через личный кабинет на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</a:t>
            </a:r>
          </a:p>
        </p:txBody>
      </p:sp>
      <p:cxnSp>
        <p:nvCxnSpPr>
          <p:cNvPr id="74" name="Google Shape;305;p6"/>
          <p:cNvCxnSpPr/>
          <p:nvPr/>
        </p:nvCxnSpPr>
        <p:spPr>
          <a:xfrm>
            <a:off x="6704701" y="580771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02;p6"/>
          <p:cNvSpPr/>
          <p:nvPr/>
        </p:nvSpPr>
        <p:spPr>
          <a:xfrm>
            <a:off x="6945227" y="5201526"/>
            <a:ext cx="4946643" cy="109206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Рассмотрение документов (портфолио) педагогов аттестационной комиссией 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(предоставляется доступ в Профиль педагога)</a:t>
            </a:r>
            <a:endParaRPr lang="ru-RU" sz="1600" b="1" i="1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192000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F67175-2DF0-A69B-CD89-6CFFDD7D4CBC}"/>
              </a:ext>
            </a:extLst>
          </p:cNvPr>
          <p:cNvSpPr/>
          <p:nvPr/>
        </p:nvSpPr>
        <p:spPr>
          <a:xfrm>
            <a:off x="87548" y="102252"/>
            <a:ext cx="117892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C000"/>
                </a:solidFill>
                <a:latin typeface="Oswald"/>
                <a:cs typeface="Times New Roman"/>
              </a:rPr>
              <a:t>КОМПЛЕКСНОЕ АНАЛИТИЧЕСКОЕ ОБОБЩЕНИЕ </a:t>
            </a: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ИТОГОВ ДЕЯТЕЛЬНОСТИ</a:t>
            </a: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498358" y="445751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399423" y="289035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480031" y="3108244"/>
            <a:ext cx="231266" cy="218585"/>
            <a:chOff x="0" y="0"/>
            <a:chExt cx="3619627" cy="3134614"/>
          </a:xfrm>
          <a:solidFill>
            <a:srgbClr val="FFC000"/>
          </a:solidFill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414596" y="41631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416792" y="5637805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541679" y="569670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39800" y="1146607"/>
            <a:ext cx="10414000" cy="11266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9800" y="4501132"/>
            <a:ext cx="10414000" cy="14783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2" y="2677081"/>
            <a:ext cx="428376" cy="2667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0" y="4707217"/>
            <a:ext cx="8953500" cy="111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+mj-lt"/>
              </a:rPr>
              <a:t>19. При принятии решения «не соответствует заявляемой квалификационной категории» педагогу присваивается квалификационная категория в соответствии с результатами ОЗП и комплексного аналитического обобщения итогов деятельности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. 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0100" y="13363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18. Решение по присвоению (подтверждению) педагогам квалификационных категорий принимается Комиссией.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4103" y="2625788"/>
            <a:ext cx="601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КОМИССИЯ ПРИНИМАЕТ ОДНО ИЗ СЛЕДУЮЩИХ РЕШЕНИЙ: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6708" y="3187184"/>
            <a:ext cx="3098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соответствует заявляемой квалификационной категории;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2452" y="3205164"/>
            <a:ext cx="665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не соответствует заявляемой квалификационной категории </a:t>
            </a:r>
            <a:r>
              <a:rPr lang="ru-RU" b="1" dirty="0">
                <a:latin typeface="+mj-lt"/>
              </a:rPr>
              <a:t>(соответствует действующей квалификационной категории или соответствует категории ниже действующей).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6550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0542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2.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2037" r="10000" b="22592"/>
          <a:stretch/>
        </p:blipFill>
        <p:spPr>
          <a:xfrm>
            <a:off x="1202312" y="1418541"/>
            <a:ext cx="721737" cy="625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03" y="4797382"/>
            <a:ext cx="563353" cy="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25840"/>
            <a:ext cx="1064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ПРОВЕДЕНИЯ ОЗП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101534"/>
            <a:ext cx="103892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59. Результат ОЗП считается положительным при достижении пороговых уровней для: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54770" y="1621247"/>
            <a:ext cx="9986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1135" y="2027331"/>
            <a:ext cx="9155810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914400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77337" y="2302757"/>
            <a:ext cx="137730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ПЕДАГОГОВ: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48" y="2231207"/>
            <a:ext cx="579994" cy="435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70448" y="3113860"/>
            <a:ext cx="7268752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квалификационной категории «педагог-модератор»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– 60 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%;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квалификационной категории «педагог-эксперт»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– 70 %;</a:t>
            </a:r>
          </a:p>
        </p:txBody>
      </p:sp>
    </p:spTree>
    <p:extLst>
      <p:ext uri="{BB962C8B-B14F-4D97-AF65-F5344CB8AC3E}">
        <p14:creationId xmlns:p14="http://schemas.microsoft.com/office/powerpoint/2010/main" val="29187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5BC322F-16B3-43F4-BE33-97AB30C8AA95}"/>
              </a:ext>
            </a:extLst>
          </p:cNvPr>
          <p:cNvSpPr/>
          <p:nvPr/>
        </p:nvSpPr>
        <p:spPr>
          <a:xfrm>
            <a:off x="6480031" y="656268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080DA14-16DB-47FE-8970-3B6FA13DEA21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Google Shape;299;p6"/>
          <p:cNvCxnSpPr/>
          <p:nvPr/>
        </p:nvCxnSpPr>
        <p:spPr>
          <a:xfrm>
            <a:off x="6106270" y="1674183"/>
            <a:ext cx="16795" cy="2258169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422079" y="639975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60537" y="943667"/>
            <a:ext cx="51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Проводится </a:t>
            </a:r>
            <a:r>
              <a:rPr lang="ru-RU" b="1" i="1" dirty="0">
                <a:latin typeface="+mj-lt"/>
                <a:cs typeface="Arial" panose="020B0604020202020204" pitchFamily="34" charset="0"/>
              </a:rPr>
              <a:t>после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рассмотрения портфолио педагогов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6552459" y="644826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45" name="Google Shape;299;p6"/>
          <p:cNvCxnSpPr/>
          <p:nvPr/>
        </p:nvCxnSpPr>
        <p:spPr>
          <a:xfrm flipH="1">
            <a:off x="341521" y="1590311"/>
            <a:ext cx="14729" cy="272298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714448" y="1324671"/>
            <a:ext cx="4967762" cy="95757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1. 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(один тест для всех категорий)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30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Методика обучения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20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 algn="ctr">
              <a:buClr>
                <a:srgbClr val="000000"/>
              </a:buClr>
              <a:buSzPts val="1600"/>
            </a:pP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Итого – 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50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  <a:endParaRPr sz="160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745859" y="2336802"/>
            <a:ext cx="4936351" cy="4897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/>
              </a:rPr>
              <a:t>.</a:t>
            </a:r>
            <a:r>
              <a:rPr lang="ru-RU" sz="16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Написание эссе – </a:t>
            </a:r>
            <a:r>
              <a:rPr lang="ru-RU" sz="1600" b="1" dirty="0">
                <a:latin typeface="+mj-lt"/>
                <a:cs typeface="Arial" panose="020B0604020202020204" pitchFamily="34" charset="0"/>
                <a:sym typeface="Arial"/>
              </a:rPr>
              <a:t>250-300 </a:t>
            </a:r>
            <a:r>
              <a:rPr lang="ru-RU" sz="1600" dirty="0">
                <a:latin typeface="+mj-lt"/>
                <a:cs typeface="Arial" panose="020B0604020202020204" pitchFamily="34" charset="0"/>
                <a:sym typeface="Arial"/>
              </a:rPr>
              <a:t>слов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(не учитывается при аттестации)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713052" y="4230693"/>
            <a:ext cx="5053326" cy="16205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463797" y="282314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470005" y="147782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375380" y="4155944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53521"/>
              </p:ext>
            </p:extLst>
          </p:nvPr>
        </p:nvGraphicFramePr>
        <p:xfrm>
          <a:off x="910619" y="4179955"/>
          <a:ext cx="484746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val="2721409421"/>
                    </a:ext>
                  </a:extLst>
                </a:gridCol>
              </a:tblGrid>
              <a:tr h="287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8674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206466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54409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70649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«Педагог-исследователь»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85521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«Педагог-мастер»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64366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958880" y="960818"/>
            <a:ext cx="51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Проводится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до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рассмотрения портфолио педагогов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Google Shape;305;p6"/>
          <p:cNvCxnSpPr/>
          <p:nvPr/>
        </p:nvCxnSpPr>
        <p:spPr>
          <a:xfrm>
            <a:off x="6132253" y="2580617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307;p6"/>
          <p:cNvCxnSpPr/>
          <p:nvPr/>
        </p:nvCxnSpPr>
        <p:spPr>
          <a:xfrm>
            <a:off x="6220025" y="1803435"/>
            <a:ext cx="166317" cy="309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310;p6"/>
          <p:cNvCxnSpPr/>
          <p:nvPr/>
        </p:nvCxnSpPr>
        <p:spPr>
          <a:xfrm flipV="1">
            <a:off x="6261854" y="3808768"/>
            <a:ext cx="111854" cy="3438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302;p6"/>
          <p:cNvSpPr/>
          <p:nvPr/>
        </p:nvSpPr>
        <p:spPr>
          <a:xfrm>
            <a:off x="6354291" y="1289062"/>
            <a:ext cx="5423503" cy="97446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(3 уровня сложности заданий)</a:t>
            </a:r>
          </a:p>
          <a:p>
            <a:pPr lvl="0">
              <a:buClr>
                <a:srgbClr val="000000"/>
              </a:buClr>
              <a:buSzPts val="1600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100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</p:txBody>
      </p:sp>
      <p:sp>
        <p:nvSpPr>
          <p:cNvPr id="56" name="Google Shape;303;p6"/>
          <p:cNvSpPr/>
          <p:nvPr/>
        </p:nvSpPr>
        <p:spPr>
          <a:xfrm>
            <a:off x="6383071" y="2334960"/>
            <a:ext cx="5443630" cy="47629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Исключается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Google Shape;304;p6"/>
          <p:cNvSpPr/>
          <p:nvPr/>
        </p:nvSpPr>
        <p:spPr>
          <a:xfrm>
            <a:off x="6289528" y="4230693"/>
            <a:ext cx="5537669" cy="157492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836" y="5978656"/>
            <a:ext cx="502898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 2 раза в календарный год бесплатно.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354291" y="5883812"/>
            <a:ext cx="554369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ОЗП: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в течение года согласно графику, утверждённому уполномоченным органом в области образования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 раз бесплатно,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1 раз – на платной основе</a:t>
            </a: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D4B604C-FC19-E9E3-4A97-B2C41D64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55321"/>
              </p:ext>
            </p:extLst>
          </p:nvPr>
        </p:nvGraphicFramePr>
        <p:xfrm>
          <a:off x="6496419" y="4513991"/>
          <a:ext cx="484746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val="2721409421"/>
                    </a:ext>
                  </a:extLst>
                </a:gridCol>
              </a:tblGrid>
              <a:tr h="2144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8674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544097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70649"/>
                  </a:ext>
                </a:extLst>
              </a:tr>
            </a:tbl>
          </a:graphicData>
        </a:graphic>
      </p:graphicFrame>
      <p:sp>
        <p:nvSpPr>
          <p:cNvPr id="11" name="Google Shape;303;p6">
            <a:extLst>
              <a:ext uri="{FF2B5EF4-FFF2-40B4-BE49-F238E27FC236}">
                <a16:creationId xmlns:a16="http://schemas.microsoft.com/office/drawing/2014/main" id="{007226EB-FCAA-060A-5DC7-9315C9F562B7}"/>
              </a:ext>
            </a:extLst>
          </p:cNvPr>
          <p:cNvSpPr/>
          <p:nvPr/>
        </p:nvSpPr>
        <p:spPr>
          <a:xfrm>
            <a:off x="754334" y="2896193"/>
            <a:ext cx="4919399" cy="125974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присвоении (подтверждении)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квалификационной категории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все педагоги проходят процедуру ОЗП</a:t>
            </a:r>
          </a:p>
        </p:txBody>
      </p:sp>
      <p:sp>
        <p:nvSpPr>
          <p:cNvPr id="17" name="Google Shape;303;p6">
            <a:extLst>
              <a:ext uri="{FF2B5EF4-FFF2-40B4-BE49-F238E27FC236}">
                <a16:creationId xmlns:a16="http://schemas.microsoft.com/office/drawing/2014/main" id="{84235965-F83B-0009-3F1F-1A662680758D}"/>
              </a:ext>
            </a:extLst>
          </p:cNvPr>
          <p:cNvSpPr/>
          <p:nvPr/>
        </p:nvSpPr>
        <p:spPr>
          <a:xfrm>
            <a:off x="6344960" y="2896193"/>
            <a:ext cx="5481739" cy="125630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Процедуру</a:t>
            </a:r>
            <a:r>
              <a:rPr lang="kk-KZ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ОЗП проходят педагоги, </a:t>
            </a:r>
            <a:r>
              <a:rPr lang="kk-KZ" sz="1400" dirty="0">
                <a:solidFill>
                  <a:srgbClr val="C00000"/>
                </a:solidFill>
                <a:latin typeface="+mj-lt"/>
              </a:rPr>
              <a:t>претендующие на </a:t>
            </a:r>
            <a:r>
              <a:rPr lang="kk-KZ" sz="1400" b="1" dirty="0">
                <a:solidFill>
                  <a:srgbClr val="C00000"/>
                </a:solidFill>
                <a:latin typeface="+mj-lt"/>
              </a:rPr>
              <a:t>присвоение </a:t>
            </a:r>
            <a:r>
              <a:rPr lang="kk-KZ" sz="1400" dirty="0">
                <a:solidFill>
                  <a:srgbClr val="C00000"/>
                </a:solidFill>
                <a:latin typeface="+mj-lt"/>
              </a:rPr>
              <a:t>квалификационной категории </a:t>
            </a:r>
            <a:r>
              <a:rPr lang="ru-RU" sz="1400" b="1" dirty="0">
                <a:solidFill>
                  <a:srgbClr val="C00000"/>
                </a:solidFill>
                <a:latin typeface="+mj-lt"/>
              </a:rPr>
              <a:t>«педагог-модератор», «педагог-эксперт». </a:t>
            </a:r>
          </a:p>
          <a:p>
            <a:r>
              <a:rPr lang="ru-RU" sz="1400" dirty="0">
                <a:solidFill>
                  <a:srgbClr val="C00000"/>
                </a:solidFill>
                <a:latin typeface="+mj-lt"/>
              </a:rPr>
              <a:t>Освобождаются от процедуры ОЗП педагоги, имеющие педагогический стаж 30 и более лет. </a:t>
            </a:r>
          </a:p>
          <a:p>
            <a:r>
              <a:rPr lang="ru-RU" sz="1400" dirty="0">
                <a:solidFill>
                  <a:srgbClr val="C00000"/>
                </a:solidFill>
                <a:latin typeface="+mj-lt"/>
              </a:rPr>
              <a:t>Квалификационная категория «педагог» присваивается 1 (один) раз.</a:t>
            </a:r>
            <a:r>
              <a:rPr lang="ru-RU" sz="1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endParaRPr sz="1400" b="1" dirty="0">
              <a:solidFill>
                <a:srgbClr val="C00000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696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35987" y="138058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22150" y="401118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20733" y="271671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87932" y="37128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69387" y="246335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71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66334" y="167418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574347" y="94628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ОЦЕНКА ЗНАНИЙ </a:t>
            </a:r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ПЕДАГОГОВ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1315</Words>
  <Application>Microsoft Office PowerPoint</Application>
  <PresentationFormat>Широкоэкранный</PresentationFormat>
  <Paragraphs>229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Aptos</vt:lpstr>
      <vt:lpstr>Aptos Narrow</vt:lpstr>
      <vt:lpstr>Arial</vt:lpstr>
      <vt:lpstr>Arial Narrow</vt:lpstr>
      <vt:lpstr>Calibri</vt:lpstr>
      <vt:lpstr>Calibri Light</vt:lpstr>
      <vt:lpstr>Oswald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АТТЕСТАЦИОННЫЙ ПЕРИОД</vt:lpstr>
      <vt:lpstr>ЭТАПЫ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организаций образования, реализующих образовательные программы повышения квалификации педагогов в соответствии с правилами организации и проведения курсов повышения квалификации педагогов, а также посткурсового сопровождения деятельности педагога, утвержденным приказом Министра образования и науки РК от 28 января 2016 года №95 (на 31.01.2023г)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Распределенное лидерство в управлении качеством образования</dc:title>
  <dc:creator>User-Nao</dc:creator>
  <cp:lastModifiedBy>USER</cp:lastModifiedBy>
  <cp:revision>56</cp:revision>
  <cp:lastPrinted>2023-09-06T10:41:27Z</cp:lastPrinted>
  <dcterms:created xsi:type="dcterms:W3CDTF">2023-05-15T12:12:26Z</dcterms:created>
  <dcterms:modified xsi:type="dcterms:W3CDTF">2023-11-29T06:24:09Z</dcterms:modified>
</cp:coreProperties>
</file>