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2022-2023%20(&#1040;&#1074;&#1090;&#1086;&#1089;&#1086;&#1093;&#1088;&#1072;&#1085;&#1077;&#1085;&#1085;&#1099;&#1081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2022-2023%20(&#1040;&#1074;&#1090;&#1086;&#1089;&#1086;&#1093;&#1088;&#1072;&#1085;&#1077;&#1085;&#1085;&#1099;&#1081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DA-4587-B25C-58AC2CED9FB9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DA-4587-B25C-58AC2CED9FB9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1DA-4587-B25C-58AC2CED9FB9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1DA-4587-B25C-58AC2CED9FB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1DA-4587-B25C-58AC2CED9FB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1DA-4587-B25C-58AC2CED9FB9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3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1DA-4587-B25C-58AC2CED9FB9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4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1DA-4587-B25C-58AC2CED9FB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274FA4"/>
                </a:solidFill>
                <a:round/>
              </a:ln>
              <a:effectLst>
                <a:outerShdw blurRad="50800" dist="38100" dir="2700000" algn="tl" rotWithShape="0">
                  <a:srgbClr val="274FA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Лист1!$D$49:$G$49</c:f>
              <c:strCache>
                <c:ptCount val="4"/>
                <c:pt idx="0">
                  <c:v>Педагог-модератор</c:v>
                </c:pt>
                <c:pt idx="1">
                  <c:v>Педагог-эксперт</c:v>
                </c:pt>
                <c:pt idx="2">
                  <c:v>Педагог-исследователь</c:v>
                </c:pt>
                <c:pt idx="3">
                  <c:v>Педагог-мастер</c:v>
                </c:pt>
              </c:strCache>
            </c:strRef>
          </c:cat>
          <c:val>
            <c:numRef>
              <c:f>Лист1!$D$50:$G$50</c:f>
              <c:numCache>
                <c:formatCode>General</c:formatCode>
                <c:ptCount val="4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DA-4587-B25C-58AC2CED9FB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1DA-4587-B25C-58AC2CED9FB9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1DA-4587-B25C-58AC2CED9FB9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1DA-4587-B25C-58AC2CED9FB9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1DA-4587-B25C-58AC2CED9FB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1DA-4587-B25C-58AC2CED9FB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C1DA-4587-B25C-58AC2CED9FB9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C1DA-4587-B25C-58AC2CED9FB9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1DA-4587-B25C-58AC2CED9FB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8A8D0"/>
                </a:solidFill>
                <a:round/>
              </a:ln>
              <a:effectLst>
                <a:outerShdw blurRad="50800" dist="38100" dir="2700000" algn="tl" rotWithShape="0">
                  <a:srgbClr val="48A8D0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Лист1!$D$49:$G$49</c:f>
              <c:strCache>
                <c:ptCount val="4"/>
                <c:pt idx="0">
                  <c:v>Педагог-модератор</c:v>
                </c:pt>
                <c:pt idx="1">
                  <c:v>Педагог-эксперт</c:v>
                </c:pt>
                <c:pt idx="2">
                  <c:v>Педагог-исследователь</c:v>
                </c:pt>
                <c:pt idx="3">
                  <c:v>Педагог-мастер</c:v>
                </c:pt>
              </c:strCache>
            </c:strRef>
          </c:cat>
          <c:val>
            <c:numRef>
              <c:f>Лист1!$D$51:$G$51</c:f>
              <c:numCache>
                <c:formatCode>0.00%</c:formatCode>
                <c:ptCount val="4"/>
                <c:pt idx="0" formatCode="0%">
                  <c:v>0.75</c:v>
                </c:pt>
                <c:pt idx="1">
                  <c:v>8.3000000000000004E-2</c:v>
                </c:pt>
                <c:pt idx="2" formatCode="0%">
                  <c:v>0.17</c:v>
                </c:pt>
                <c:pt idx="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1DA-4587-B25C-58AC2CED9F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2A-4A8F-B845-A2066E4830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2A-4A8F-B845-A2066E4830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2A-4A8F-B845-A2066E4830D8}"/>
              </c:ext>
            </c:extLst>
          </c:dPt>
          <c:cat>
            <c:strRef>
              <c:f>Лист1!$B$62:$D$62</c:f>
              <c:strCache>
                <c:ptCount val="3"/>
                <c:pt idx="0">
                  <c:v>Мұғалімдер саны</c:v>
                </c:pt>
                <c:pt idx="1">
                  <c:v>өткені</c:v>
                </c:pt>
                <c:pt idx="2">
                  <c:v>өтпегені</c:v>
                </c:pt>
              </c:strCache>
            </c:strRef>
          </c:cat>
          <c:val>
            <c:numRef>
              <c:f>Лист1!$B$63:$D$63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2A-4A8F-B845-A2066E4830D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62A-4A8F-B845-A2066E4830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62A-4A8F-B845-A2066E4830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62A-4A8F-B845-A2066E483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Лист1!$B$62:$D$62</c:f>
              <c:strCache>
                <c:ptCount val="3"/>
                <c:pt idx="0">
                  <c:v>Мұғалімдер саны</c:v>
                </c:pt>
                <c:pt idx="1">
                  <c:v>өткені</c:v>
                </c:pt>
                <c:pt idx="2">
                  <c:v>өтпегені</c:v>
                </c:pt>
              </c:strCache>
            </c:strRef>
          </c:cat>
          <c:val>
            <c:numRef>
              <c:f>Лист1!$B$64:$D$64</c:f>
              <c:numCache>
                <c:formatCode>0%</c:formatCode>
                <c:ptCount val="3"/>
                <c:pt idx="0">
                  <c:v>1</c:v>
                </c:pt>
                <c:pt idx="1">
                  <c:v>0.3</c:v>
                </c:pt>
                <c:pt idx="2" formatCode="0.00%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62A-4A8F-B845-A2066E483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550211126144927E-3"/>
          <c:y val="0.89643667676739802"/>
          <c:w val="0.50850794159905599"/>
          <c:h val="6.0940374858203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kk-KZ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 жылында  оқытушылар мен өндірістік оқыту шеберлерінің аттестаттау бойынша нәтижелері</a:t>
            </a:r>
            <a:endParaRPr lang="kk-KZ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A1-4CCF-9BE1-04E9A15E55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A1-4CCF-9BE1-04E9A15E55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A1-4CCF-9BE1-04E9A15E55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A1-4CCF-9BE1-04E9A15E55E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Педагог-зерттеуші (исследователь)</c:v>
                </c:pt>
                <c:pt idx="1">
                  <c:v>Педагог-эксперт</c:v>
                </c:pt>
                <c:pt idx="2">
                  <c:v>Өтпеген педагогтар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8.3000000000000004E-2</c:v>
                </c:pt>
                <c:pt idx="1">
                  <c:v>0.04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69-4E14-B00D-0D0438B908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6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0495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48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18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60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7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8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6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9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2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8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EFF8B5-6624-403E-8D8C-D597F71CEB31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A82C881-A171-4DBB-9951-CD20D2E28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2537" y="182458"/>
            <a:ext cx="4658264" cy="149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ҚАЗАҚСТАН РЕСПУБЛИКАСЫ ОҚУ-АҒАРТУ МИНИСТРЛІГІ </a:t>
            </a:r>
            <a:endParaRPr lang="ru-RU" sz="1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КМҚК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дизайн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колледжі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қаласы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басқармасы</a:t>
            </a:r>
            <a:endParaRPr lang="ru-RU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6282" y="2794607"/>
            <a:ext cx="7452172" cy="381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kk-KZ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оқу жылында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біліктілік </a:t>
            </a:r>
            <a:r>
              <a:rPr lang="kk-KZ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санатын беруге аттестатталатын педагогтердің тізімдік </a:t>
            </a:r>
            <a:r>
              <a:rPr lang="kk-KZ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құрамы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Списочный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аттестуемых педагогов на присвоение квалификационной категории </a:t>
            </a:r>
            <a:endParaRPr lang="kk-KZ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2022- 2023  учебном году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 2023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92506" y="182458"/>
            <a:ext cx="4606505" cy="149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ПРОСВЕЩЕНИЯ РЕСПУБЛИКИ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</a:t>
            </a:r>
            <a:endParaRPr lang="ru-RU" sz="1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КГКП «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Алматинский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колледж моды и дизайна»</a:t>
            </a:r>
            <a:endParaRPr lang="ru-RU" sz="16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образования города Алматы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3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24776"/>
              </p:ext>
            </p:extLst>
          </p:nvPr>
        </p:nvGraphicFramePr>
        <p:xfrm>
          <a:off x="517585" y="309342"/>
          <a:ext cx="11343737" cy="6420834"/>
        </p:xfrm>
        <a:graphic>
          <a:graphicData uri="http://schemas.openxmlformats.org/drawingml/2006/table">
            <a:tbl>
              <a:tblPr firstRow="1" firstCol="1" bandRow="1"/>
              <a:tblGrid>
                <a:gridCol w="383079">
                  <a:extLst>
                    <a:ext uri="{9D8B030D-6E8A-4147-A177-3AD203B41FA5}">
                      <a16:colId xmlns:a16="http://schemas.microsoft.com/office/drawing/2014/main" val="969283377"/>
                    </a:ext>
                  </a:extLst>
                </a:gridCol>
                <a:gridCol w="1999289">
                  <a:extLst>
                    <a:ext uri="{9D8B030D-6E8A-4147-A177-3AD203B41FA5}">
                      <a16:colId xmlns:a16="http://schemas.microsoft.com/office/drawing/2014/main" val="1296654777"/>
                    </a:ext>
                  </a:extLst>
                </a:gridCol>
                <a:gridCol w="1768450">
                  <a:extLst>
                    <a:ext uri="{9D8B030D-6E8A-4147-A177-3AD203B41FA5}">
                      <a16:colId xmlns:a16="http://schemas.microsoft.com/office/drawing/2014/main" val="3899789509"/>
                    </a:ext>
                  </a:extLst>
                </a:gridCol>
                <a:gridCol w="1099555">
                  <a:extLst>
                    <a:ext uri="{9D8B030D-6E8A-4147-A177-3AD203B41FA5}">
                      <a16:colId xmlns:a16="http://schemas.microsoft.com/office/drawing/2014/main" val="4206940852"/>
                    </a:ext>
                  </a:extLst>
                </a:gridCol>
                <a:gridCol w="1511887">
                  <a:extLst>
                    <a:ext uri="{9D8B030D-6E8A-4147-A177-3AD203B41FA5}">
                      <a16:colId xmlns:a16="http://schemas.microsoft.com/office/drawing/2014/main" val="1771146463"/>
                    </a:ext>
                  </a:extLst>
                </a:gridCol>
                <a:gridCol w="1072066">
                  <a:extLst>
                    <a:ext uri="{9D8B030D-6E8A-4147-A177-3AD203B41FA5}">
                      <a16:colId xmlns:a16="http://schemas.microsoft.com/office/drawing/2014/main" val="3457985313"/>
                    </a:ext>
                  </a:extLst>
                </a:gridCol>
                <a:gridCol w="1344180">
                  <a:extLst>
                    <a:ext uri="{9D8B030D-6E8A-4147-A177-3AD203B41FA5}">
                      <a16:colId xmlns:a16="http://schemas.microsoft.com/office/drawing/2014/main" val="3883723112"/>
                    </a:ext>
                  </a:extLst>
                </a:gridCol>
                <a:gridCol w="1615454">
                  <a:extLst>
                    <a:ext uri="{9D8B030D-6E8A-4147-A177-3AD203B41FA5}">
                      <a16:colId xmlns:a16="http://schemas.microsoft.com/office/drawing/2014/main" val="331768835"/>
                    </a:ext>
                  </a:extLst>
                </a:gridCol>
                <a:gridCol w="549777">
                  <a:extLst>
                    <a:ext uri="{9D8B030D-6E8A-4147-A177-3AD203B41FA5}">
                      <a16:colId xmlns:a16="http://schemas.microsoft.com/office/drawing/2014/main" val="3812347065"/>
                    </a:ext>
                  </a:extLst>
                </a:gridCol>
              </a:tblGrid>
              <a:tr h="1318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орнының</a:t>
                      </a:r>
                      <a:r>
                        <a:rPr lang="kk-KZ" sz="12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атауы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заведения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Т.А.Ә.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(полностью по уд.личн)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Өзінде бар біліктілік санаты, жылы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Имеющаяся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категория,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Өтініші берген БС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Заявленная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(педагог-модератор, эксперт, исследователь, мастер)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Кезекті/ кезектен тыс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Аттестация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(очередная/ досрочная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Лауазымы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Пәні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 өтілі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стаж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41594"/>
                  </a:ext>
                </a:extLst>
              </a:tr>
              <a:tr h="559895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Аганина Галина Викторовна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март 2018г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специальных дисциплин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133038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Сулейменова Айнаш Берикбаевна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 2018г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907089"/>
                  </a:ext>
                </a:extLst>
              </a:tr>
              <a:tr h="44756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Умербекова Насихат Черизатовна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 2018г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721753"/>
                  </a:ext>
                </a:extLst>
              </a:tr>
              <a:tr h="44756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Кошкарбаева Нургуль Сатыбалдиевна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/к</a:t>
                      </a: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2018г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2886"/>
                  </a:ext>
                </a:extLst>
              </a:tr>
              <a:tr h="44756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Баймуратова Асемгуль Керимбаевна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Казахский язык и 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7725"/>
                  </a:ext>
                </a:extLst>
              </a:tr>
              <a:tr h="56081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Саурбаева Сандугаш Ануарбековна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досрочная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737316"/>
                  </a:ext>
                </a:extLst>
              </a:tr>
              <a:tr h="56081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Кокимбекова Гулим Даулетовна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исследователь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досрочная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специальных дисциплин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питания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45741"/>
                  </a:ext>
                </a:extLst>
              </a:tr>
              <a:tr h="447568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Смаилова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Акмарал Кабилбековна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Казахский язык и литература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2147"/>
                  </a:ext>
                </a:extLst>
              </a:tr>
              <a:tr h="749625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3" marR="457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Рахимова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Айжан Зейноллаевна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325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99231"/>
              </p:ext>
            </p:extLst>
          </p:nvPr>
        </p:nvGraphicFramePr>
        <p:xfrm>
          <a:off x="457201" y="384985"/>
          <a:ext cx="11360987" cy="6264393"/>
        </p:xfrm>
        <a:graphic>
          <a:graphicData uri="http://schemas.openxmlformats.org/drawingml/2006/table">
            <a:tbl>
              <a:tblPr firstRow="1" firstCol="1" bandRow="1"/>
              <a:tblGrid>
                <a:gridCol w="353682">
                  <a:extLst>
                    <a:ext uri="{9D8B030D-6E8A-4147-A177-3AD203B41FA5}">
                      <a16:colId xmlns:a16="http://schemas.microsoft.com/office/drawing/2014/main" val="1600641193"/>
                    </a:ext>
                  </a:extLst>
                </a:gridCol>
                <a:gridCol w="2122098">
                  <a:extLst>
                    <a:ext uri="{9D8B030D-6E8A-4147-A177-3AD203B41FA5}">
                      <a16:colId xmlns:a16="http://schemas.microsoft.com/office/drawing/2014/main" val="2462092881"/>
                    </a:ext>
                  </a:extLst>
                </a:gridCol>
                <a:gridCol w="1544128">
                  <a:extLst>
                    <a:ext uri="{9D8B030D-6E8A-4147-A177-3AD203B41FA5}">
                      <a16:colId xmlns:a16="http://schemas.microsoft.com/office/drawing/2014/main" val="3093770086"/>
                    </a:ext>
                  </a:extLst>
                </a:gridCol>
                <a:gridCol w="1276710">
                  <a:extLst>
                    <a:ext uri="{9D8B030D-6E8A-4147-A177-3AD203B41FA5}">
                      <a16:colId xmlns:a16="http://schemas.microsoft.com/office/drawing/2014/main" val="3071252887"/>
                    </a:ext>
                  </a:extLst>
                </a:gridCol>
                <a:gridCol w="1414732">
                  <a:extLst>
                    <a:ext uri="{9D8B030D-6E8A-4147-A177-3AD203B41FA5}">
                      <a16:colId xmlns:a16="http://schemas.microsoft.com/office/drawing/2014/main" val="2542457167"/>
                    </a:ext>
                  </a:extLst>
                </a:gridCol>
                <a:gridCol w="948906">
                  <a:extLst>
                    <a:ext uri="{9D8B030D-6E8A-4147-A177-3AD203B41FA5}">
                      <a16:colId xmlns:a16="http://schemas.microsoft.com/office/drawing/2014/main" val="626944219"/>
                    </a:ext>
                  </a:extLst>
                </a:gridCol>
                <a:gridCol w="1440611">
                  <a:extLst>
                    <a:ext uri="{9D8B030D-6E8A-4147-A177-3AD203B41FA5}">
                      <a16:colId xmlns:a16="http://schemas.microsoft.com/office/drawing/2014/main" val="1548502152"/>
                    </a:ext>
                  </a:extLst>
                </a:gridCol>
                <a:gridCol w="1725283">
                  <a:extLst>
                    <a:ext uri="{9D8B030D-6E8A-4147-A177-3AD203B41FA5}">
                      <a16:colId xmlns:a16="http://schemas.microsoft.com/office/drawing/2014/main" val="4013587780"/>
                    </a:ext>
                  </a:extLst>
                </a:gridCol>
                <a:gridCol w="534837">
                  <a:extLst>
                    <a:ext uri="{9D8B030D-6E8A-4147-A177-3AD203B41FA5}">
                      <a16:colId xmlns:a16="http://schemas.microsoft.com/office/drawing/2014/main" val="1400679848"/>
                    </a:ext>
                  </a:extLst>
                </a:gridCol>
              </a:tblGrid>
              <a:tr h="38705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Абдикаимова Динара Кенжебекқызы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466796"/>
                  </a:ext>
                </a:extLst>
              </a:tr>
              <a:tr h="387052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Каскенова Айнагуль Ахметовна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август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и география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647822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Мерикенова Толганай Капсаматовна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и физика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154472"/>
                  </a:ext>
                </a:extLst>
              </a:tr>
              <a:tr h="58057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Максимова Мариям Шамшидиновна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август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903779"/>
                  </a:ext>
                </a:extLst>
              </a:tr>
              <a:tr h="58057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Жаткамбаева Жанат Нуркасымовна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март 2018г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специальных дисциплин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720973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Жазылбекова Назым Ракымбековна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974366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Қияша Зәуреш Султанайқызы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71602"/>
                  </a:ext>
                </a:extLst>
              </a:tr>
              <a:tr h="440783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Сейітов Мадяр Аманханұлы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2022г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984638"/>
                  </a:ext>
                </a:extLst>
              </a:tr>
              <a:tr h="58057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Уралбаева Бинур Абаевна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457910"/>
                  </a:ext>
                </a:extLst>
              </a:tr>
              <a:tr h="58057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Абишева Анель Алимовна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специальных дисциплин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690223"/>
                  </a:ext>
                </a:extLst>
              </a:tr>
              <a:tr h="580577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Рауанова Балауса Нурболқызы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334066"/>
                  </a:ext>
                </a:extLst>
              </a:tr>
              <a:tr h="774103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Калыбекова Алима Мараловна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март 2015г/ продление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август 2020г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Парикмахерское искусство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3" marR="42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33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5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15421"/>
              </p:ext>
            </p:extLst>
          </p:nvPr>
        </p:nvGraphicFramePr>
        <p:xfrm>
          <a:off x="703385" y="509954"/>
          <a:ext cx="11037166" cy="2322912"/>
        </p:xfrm>
        <a:graphic>
          <a:graphicData uri="http://schemas.openxmlformats.org/drawingml/2006/table">
            <a:tbl>
              <a:tblPr firstRow="1" firstCol="1" bandRow="1"/>
              <a:tblGrid>
                <a:gridCol w="456256">
                  <a:extLst>
                    <a:ext uri="{9D8B030D-6E8A-4147-A177-3AD203B41FA5}">
                      <a16:colId xmlns:a16="http://schemas.microsoft.com/office/drawing/2014/main" val="2088484545"/>
                    </a:ext>
                  </a:extLst>
                </a:gridCol>
                <a:gridCol w="2092736">
                  <a:extLst>
                    <a:ext uri="{9D8B030D-6E8A-4147-A177-3AD203B41FA5}">
                      <a16:colId xmlns:a16="http://schemas.microsoft.com/office/drawing/2014/main" val="2655512764"/>
                    </a:ext>
                  </a:extLst>
                </a:gridCol>
                <a:gridCol w="1332534">
                  <a:extLst>
                    <a:ext uri="{9D8B030D-6E8A-4147-A177-3AD203B41FA5}">
                      <a16:colId xmlns:a16="http://schemas.microsoft.com/office/drawing/2014/main" val="795800540"/>
                    </a:ext>
                  </a:extLst>
                </a:gridCol>
                <a:gridCol w="1030885">
                  <a:extLst>
                    <a:ext uri="{9D8B030D-6E8A-4147-A177-3AD203B41FA5}">
                      <a16:colId xmlns:a16="http://schemas.microsoft.com/office/drawing/2014/main" val="3792232962"/>
                    </a:ext>
                  </a:extLst>
                </a:gridCol>
                <a:gridCol w="1155788">
                  <a:extLst>
                    <a:ext uri="{9D8B030D-6E8A-4147-A177-3AD203B41FA5}">
                      <a16:colId xmlns:a16="http://schemas.microsoft.com/office/drawing/2014/main" val="4043431872"/>
                    </a:ext>
                  </a:extLst>
                </a:gridCol>
                <a:gridCol w="1001750">
                  <a:extLst>
                    <a:ext uri="{9D8B030D-6E8A-4147-A177-3AD203B41FA5}">
                      <a16:colId xmlns:a16="http://schemas.microsoft.com/office/drawing/2014/main" val="3858520705"/>
                    </a:ext>
                  </a:extLst>
                </a:gridCol>
                <a:gridCol w="1560447">
                  <a:extLst>
                    <a:ext uri="{9D8B030D-6E8A-4147-A177-3AD203B41FA5}">
                      <a16:colId xmlns:a16="http://schemas.microsoft.com/office/drawing/2014/main" val="2187646342"/>
                    </a:ext>
                  </a:extLst>
                </a:gridCol>
                <a:gridCol w="1820174">
                  <a:extLst>
                    <a:ext uri="{9D8B030D-6E8A-4147-A177-3AD203B41FA5}">
                      <a16:colId xmlns:a16="http://schemas.microsoft.com/office/drawing/2014/main" val="3699517171"/>
                    </a:ext>
                  </a:extLst>
                </a:gridCol>
                <a:gridCol w="586596">
                  <a:extLst>
                    <a:ext uri="{9D8B030D-6E8A-4147-A177-3AD203B41FA5}">
                      <a16:colId xmlns:a16="http://schemas.microsoft.com/office/drawing/2014/main" val="2254786888"/>
                    </a:ext>
                  </a:extLst>
                </a:gridCol>
              </a:tblGrid>
              <a:tr h="77430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Ибраимова Шолпан Исламовна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очередная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питания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771170"/>
                  </a:ext>
                </a:extLst>
              </a:tr>
              <a:tr h="77430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Келес Гүлназ Бейбітқызы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б/к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очердная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специальных дисциплин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269487"/>
                  </a:ext>
                </a:extLst>
              </a:tr>
              <a:tr h="77430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Тойшыбек Бибиайша Уайсқызы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/к</a:t>
                      </a: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 2020г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досрочная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производственного обучения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Швейное производство и моделирование одежды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498" marR="41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71736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68415" y="3053688"/>
            <a:ext cx="9195759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2022-2023 оқу жылында </a:t>
            </a: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ТжКБ </a:t>
            </a:r>
            <a:r>
              <a:rPr lang="kk-KZ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ұйымының аттестатталатын </a:t>
            </a: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педагогтеріне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біліктілік санатын </a:t>
            </a: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 туралы  </a:t>
            </a:r>
            <a:r>
              <a:rPr lang="kk-KZ" sz="1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сандық </a:t>
            </a: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Количественное </a:t>
            </a:r>
            <a:r>
              <a:rPr lang="kk-KZ" sz="1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сведение по аттестуемым педагогам организации ТиПО</a:t>
            </a:r>
            <a:endParaRPr lang="ru-RU" sz="11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присвоение квалификационной категории в 2022-2023 уч.году</a:t>
            </a:r>
            <a:endParaRPr lang="ru-RU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73811"/>
              </p:ext>
            </p:extLst>
          </p:nvPr>
        </p:nvGraphicFramePr>
        <p:xfrm>
          <a:off x="1102115" y="4262103"/>
          <a:ext cx="10069093" cy="2035790"/>
        </p:xfrm>
        <a:graphic>
          <a:graphicData uri="http://schemas.openxmlformats.org/drawingml/2006/table">
            <a:tbl>
              <a:tblPr firstRow="1" firstCol="1" bandRow="1"/>
              <a:tblGrid>
                <a:gridCol w="390255">
                  <a:extLst>
                    <a:ext uri="{9D8B030D-6E8A-4147-A177-3AD203B41FA5}">
                      <a16:colId xmlns:a16="http://schemas.microsoft.com/office/drawing/2014/main" val="1642696832"/>
                    </a:ext>
                  </a:extLst>
                </a:gridCol>
                <a:gridCol w="2665562">
                  <a:extLst>
                    <a:ext uri="{9D8B030D-6E8A-4147-A177-3AD203B41FA5}">
                      <a16:colId xmlns:a16="http://schemas.microsoft.com/office/drawing/2014/main" val="2679551787"/>
                    </a:ext>
                  </a:extLst>
                </a:gridCol>
                <a:gridCol w="1276710">
                  <a:extLst>
                    <a:ext uri="{9D8B030D-6E8A-4147-A177-3AD203B41FA5}">
                      <a16:colId xmlns:a16="http://schemas.microsoft.com/office/drawing/2014/main" val="3473094245"/>
                    </a:ext>
                  </a:extLst>
                </a:gridCol>
                <a:gridCol w="854015">
                  <a:extLst>
                    <a:ext uri="{9D8B030D-6E8A-4147-A177-3AD203B41FA5}">
                      <a16:colId xmlns:a16="http://schemas.microsoft.com/office/drawing/2014/main" val="2459651365"/>
                    </a:ext>
                  </a:extLst>
                </a:gridCol>
                <a:gridCol w="1397479">
                  <a:extLst>
                    <a:ext uri="{9D8B030D-6E8A-4147-A177-3AD203B41FA5}">
                      <a16:colId xmlns:a16="http://schemas.microsoft.com/office/drawing/2014/main" val="1924841147"/>
                    </a:ext>
                  </a:extLst>
                </a:gridCol>
                <a:gridCol w="1794294">
                  <a:extLst>
                    <a:ext uri="{9D8B030D-6E8A-4147-A177-3AD203B41FA5}">
                      <a16:colId xmlns:a16="http://schemas.microsoft.com/office/drawing/2014/main" val="1334795110"/>
                    </a:ext>
                  </a:extLst>
                </a:gridCol>
                <a:gridCol w="1690778">
                  <a:extLst>
                    <a:ext uri="{9D8B030D-6E8A-4147-A177-3AD203B41FA5}">
                      <a16:colId xmlns:a16="http://schemas.microsoft.com/office/drawing/2014/main" val="6694320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 орнының</a:t>
                      </a:r>
                      <a:r>
                        <a:rPr lang="kk-KZ" sz="1200" b="1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атауы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заведения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Олардың ішінде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них (количество)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562009"/>
                  </a:ext>
                </a:extLst>
              </a:tr>
              <a:tr h="809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Педагог-сарапшы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Педагог-зерттеуші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Педагог-шебер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947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КГКП «Алматинский колледж моды и дизайна»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86054"/>
                  </a:ext>
                </a:extLst>
              </a:tr>
              <a:tr h="44333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KZ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4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509622" y="232204"/>
            <a:ext cx="89197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мониторингісі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качественного состава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046840"/>
              </p:ext>
            </p:extLst>
          </p:nvPr>
        </p:nvGraphicFramePr>
        <p:xfrm>
          <a:off x="759124" y="1155534"/>
          <a:ext cx="10834777" cy="552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30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35502" y="396752"/>
            <a:ext cx="9195759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Жалпы білім беру пәндері бойынша оқытушылардың педагогтың білімін бағалау (ПББ) нәтижесі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kk-KZ" sz="1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ОЗП преподавателей общеобразовательных дисциплин</a:t>
            </a:r>
            <a:endParaRPr lang="ru-RU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5682"/>
              </p:ext>
            </p:extLst>
          </p:nvPr>
        </p:nvGraphicFramePr>
        <p:xfrm>
          <a:off x="869199" y="1605167"/>
          <a:ext cx="11026792" cy="3745230"/>
        </p:xfrm>
        <a:graphic>
          <a:graphicData uri="http://schemas.openxmlformats.org/drawingml/2006/table">
            <a:tbl>
              <a:tblPr firstRow="1" firstCol="1" bandRow="1"/>
              <a:tblGrid>
                <a:gridCol w="326223">
                  <a:extLst>
                    <a:ext uri="{9D8B030D-6E8A-4147-A177-3AD203B41FA5}">
                      <a16:colId xmlns:a16="http://schemas.microsoft.com/office/drawing/2014/main" val="2496954546"/>
                    </a:ext>
                  </a:extLst>
                </a:gridCol>
                <a:gridCol w="2787493">
                  <a:extLst>
                    <a:ext uri="{9D8B030D-6E8A-4147-A177-3AD203B41FA5}">
                      <a16:colId xmlns:a16="http://schemas.microsoft.com/office/drawing/2014/main" val="2679551787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1750776015"/>
                    </a:ext>
                  </a:extLst>
                </a:gridCol>
                <a:gridCol w="1890346">
                  <a:extLst>
                    <a:ext uri="{9D8B030D-6E8A-4147-A177-3AD203B41FA5}">
                      <a16:colId xmlns:a16="http://schemas.microsoft.com/office/drawing/2014/main" val="3473094245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val="3172037201"/>
                    </a:ext>
                  </a:extLst>
                </a:gridCol>
                <a:gridCol w="1749668">
                  <a:extLst>
                    <a:ext uri="{9D8B030D-6E8A-4147-A177-3AD203B41FA5}">
                      <a16:colId xmlns:a16="http://schemas.microsoft.com/office/drawing/2014/main" val="2602559659"/>
                    </a:ext>
                  </a:extLst>
                </a:gridCol>
              </a:tblGrid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Т.А.Ә.</a:t>
                      </a:r>
                      <a:endParaRPr lang="kk-KZ" sz="1200" b="1" baseline="0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Пәні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Өтініш берген біліктілік санаты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Претендуемая категория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ПББ нәтижесі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ОЗП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ПББ</a:t>
                      </a:r>
                      <a:r>
                        <a:rPr lang="kk-KZ" sz="1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қ</a:t>
                      </a: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айта</a:t>
                      </a:r>
                      <a:r>
                        <a:rPr lang="kk-KZ" sz="1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тапсыру нәтижесі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повторного ОЗП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562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Смаилова Акмарал Кабилбековна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 мен әдебиеті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06.04.2023</a:t>
                      </a:r>
                      <a:r>
                        <a:rPr lang="kk-KZ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13/5 (18 б)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86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Баймуратова</a:t>
                      </a:r>
                      <a:r>
                        <a:rPr lang="kk-KZ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Асемгуль Керимбаевна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тілі мен әдебиеті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14.04.2023      16/10 (26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58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Максимова Мариям Шамшидиновна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Орыс тілі мен әдебиеті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14.04.2023      22/11 (33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Өтті 23.08.2023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24/12 (36 б)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56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Кошкарбаева Нургуль Сатыбалдиевна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Экономика негіздері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06.04.2023      13/9 (22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548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Каскенова Айнагул</a:t>
                      </a:r>
                      <a:r>
                        <a:rPr lang="kk-KZ" sz="1200" b="1" baseline="0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Ахметовна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География-Тарих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Өтті 24.04.2023      25/19 (44 б)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23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Мерикенова Толганай Капсаматовна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Математика-Физика</a:t>
                      </a:r>
                      <a:endParaRPr lang="ru-RU" sz="12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15.04.2023      0/0 (0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Өтті 21.07.2023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29/17 (46 б)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964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Абдикаимова Динара Кенжебекқызы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25.04.2023      18/11 (29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720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Умербекова</a:t>
                      </a:r>
                      <a:r>
                        <a:rPr lang="kk-KZ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Насихат Черизатовна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Химия-Биология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07.04.2023      9/13 (22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20.04.2023      14/7 (21 б)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557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Қияша Зәуреш Сұлтанайқызы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14.04.2023      20/10 (30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24.04.2023      22/11 (33 б)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42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Сейітов Мадяр Аманханұлы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Дене шынықтыру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Өтпеді 12.04.2023      16/8 (24 б)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79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4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9622" y="232204"/>
            <a:ext cx="8919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ПББ 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мониторингісі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ОЗП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110707"/>
              </p:ext>
            </p:extLst>
          </p:nvPr>
        </p:nvGraphicFramePr>
        <p:xfrm>
          <a:off x="844062" y="984738"/>
          <a:ext cx="10700238" cy="536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63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09481"/>
              </p:ext>
            </p:extLst>
          </p:nvPr>
        </p:nvGraphicFramePr>
        <p:xfrm>
          <a:off x="494480" y="928114"/>
          <a:ext cx="8324204" cy="5300019"/>
        </p:xfrm>
        <a:graphic>
          <a:graphicData uri="http://schemas.openxmlformats.org/drawingml/2006/table">
            <a:tbl>
              <a:tblPr firstRow="1" firstCol="1" bandRow="1"/>
              <a:tblGrid>
                <a:gridCol w="3059817">
                  <a:extLst>
                    <a:ext uri="{9D8B030D-6E8A-4147-A177-3AD203B41FA5}">
                      <a16:colId xmlns:a16="http://schemas.microsoft.com/office/drawing/2014/main" val="255369109"/>
                    </a:ext>
                  </a:extLst>
                </a:gridCol>
                <a:gridCol w="3022349">
                  <a:extLst>
                    <a:ext uri="{9D8B030D-6E8A-4147-A177-3AD203B41FA5}">
                      <a16:colId xmlns:a16="http://schemas.microsoft.com/office/drawing/2014/main" val="4140013355"/>
                    </a:ext>
                  </a:extLst>
                </a:gridCol>
                <a:gridCol w="2242038">
                  <a:extLst>
                    <a:ext uri="{9D8B030D-6E8A-4147-A177-3AD203B41FA5}">
                      <a16:colId xmlns:a16="http://schemas.microsoft.com/office/drawing/2014/main" val="2298024810"/>
                    </a:ext>
                  </a:extLst>
                </a:gridCol>
              </a:tblGrid>
              <a:tr h="51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Аттестатталушыны адамның аты-жөні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Лауазымы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Берілетін біліктілік санаты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736685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Уралбаева Бинур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Абаевна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63812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Рахимова Айжан Зейноллаевна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90856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Рауанова Балауса Нұрболқызы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383995"/>
                  </a:ext>
                </a:extLst>
              </a:tr>
              <a:tr h="366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Абишева Анель Алимовна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626393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Калыбекова Алима Мараловна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27522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Келес Гүлназ Бейбітқызы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560240"/>
                  </a:ext>
                </a:extLst>
              </a:tr>
              <a:tr h="17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Ибраимова Шолпан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Исламовна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24927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Каскенова Айнагул Ахметовна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Тарих және география пәндерінің оқытушысы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49984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Мерикенова Толганай Капсаматовна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пәндерінің оқытушысы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546025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Максимова Мариям Шамшидиновна</a:t>
                      </a:r>
                      <a:b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Орыс тілі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 әдебиеті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пәнінің 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оқытушысы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481094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Жаткамбаева Жанат Нуркасымовна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Педагог-сарапшы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(эксперт)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03247"/>
                  </a:ext>
                </a:extLst>
              </a:tr>
              <a:tr h="421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Аганина Галина Викторовна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Арнайы пәндер оқытушысы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(исследователь)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727780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Сулейменова Айнаш Берикбаевна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Өндірістік оқыту шебері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Педагог-зерттеуші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(исследователь)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4" marR="42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575619"/>
                  </a:ext>
                </a:extLst>
              </a:tr>
            </a:tbl>
          </a:graphicData>
        </a:graphic>
      </p:graphicFrame>
      <p:pic>
        <p:nvPicPr>
          <p:cNvPr id="2050" name="Picture 2" descr="Национальное квалификационное тестирование учителей в 2019 году! | Gos24.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323" y="3465999"/>
            <a:ext cx="2872154" cy="264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00512" y="95799"/>
            <a:ext cx="5388655" cy="6850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2022-2023 оқу жылы аттестатаудан </a:t>
            </a:r>
            <a:r>
              <a:rPr lang="kk-KZ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өткендер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Прошедшие аттестацию в 2022-2023 учебном году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89421300"/>
              </p:ext>
            </p:extLst>
          </p:nvPr>
        </p:nvGraphicFramePr>
        <p:xfrm>
          <a:off x="1124712" y="987552"/>
          <a:ext cx="8047736" cy="496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80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478</TotalTime>
  <Words>1121</Words>
  <Application>Microsoft Office PowerPoint</Application>
  <PresentationFormat>Широкоэкранный</PresentationFormat>
  <Paragraphs>431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Анар Жамбылкызы</dc:creator>
  <cp:lastModifiedBy>USER</cp:lastModifiedBy>
  <cp:revision>73</cp:revision>
  <dcterms:created xsi:type="dcterms:W3CDTF">2022-06-18T02:57:08Z</dcterms:created>
  <dcterms:modified xsi:type="dcterms:W3CDTF">2023-10-05T05:06:34Z</dcterms:modified>
</cp:coreProperties>
</file>