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7" r:id="rId4"/>
    <p:sldId id="264" r:id="rId5"/>
    <p:sldId id="263" r:id="rId6"/>
    <p:sldId id="265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44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1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21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4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4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4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1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7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4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CD51-DACF-4345-B076-8AD241A82FBA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287C74-5D64-4A40-A0D4-287D278D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5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67" y="249420"/>
            <a:ext cx="1298561" cy="1304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38" y="438994"/>
            <a:ext cx="1420491" cy="1048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6" y="5285096"/>
            <a:ext cx="1518036" cy="15729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9667" y="3033318"/>
            <a:ext cx="5971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9594" y="3679649"/>
            <a:ext cx="227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«TALAP»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1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16154" r="24042" b="20513"/>
          <a:stretch/>
        </p:blipFill>
        <p:spPr>
          <a:xfrm>
            <a:off x="228601" y="61546"/>
            <a:ext cx="4967653" cy="3582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11923" r="20745" b="15641"/>
          <a:stretch/>
        </p:blipFill>
        <p:spPr>
          <a:xfrm>
            <a:off x="1055079" y="3578469"/>
            <a:ext cx="4264268" cy="29818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8861" t="13118" r="13311" b="14052"/>
          <a:stretch/>
        </p:blipFill>
        <p:spPr>
          <a:xfrm>
            <a:off x="5196254" y="242460"/>
            <a:ext cx="4453655" cy="3155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1031" t="13200" r="20505" b="15960"/>
          <a:stretch/>
        </p:blipFill>
        <p:spPr>
          <a:xfrm>
            <a:off x="5616109" y="3495556"/>
            <a:ext cx="4618137" cy="3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3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8892" y="1849330"/>
            <a:ext cx="89154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 маман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жобасы шеңберінде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және кәсіптік, орта білімнен кейінгі білім беру ұйымдарын трансформациялау процесіндегі басшының ролі: халықаралық тәжірибе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9523" y="3588920"/>
            <a:ext cx="761413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 маман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жобасы шеңберінде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 кадрларды даярлауда халықаралық тәжірибені ескере отырып, педагогтердің кәсіби дамуы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8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72053"/>
              </p:ext>
            </p:extLst>
          </p:nvPr>
        </p:nvGraphicFramePr>
        <p:xfrm>
          <a:off x="518744" y="691014"/>
          <a:ext cx="9864970" cy="5673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62">
                  <a:extLst>
                    <a:ext uri="{9D8B030D-6E8A-4147-A177-3AD203B41FA5}">
                      <a16:colId xmlns:a16="http://schemas.microsoft.com/office/drawing/2014/main" val="2992598688"/>
                    </a:ext>
                  </a:extLst>
                </a:gridCol>
                <a:gridCol w="2112860">
                  <a:extLst>
                    <a:ext uri="{9D8B030D-6E8A-4147-A177-3AD203B41FA5}">
                      <a16:colId xmlns:a16="http://schemas.microsoft.com/office/drawing/2014/main" val="2798172752"/>
                    </a:ext>
                  </a:extLst>
                </a:gridCol>
                <a:gridCol w="3822339">
                  <a:extLst>
                    <a:ext uri="{9D8B030D-6E8A-4147-A177-3AD203B41FA5}">
                      <a16:colId xmlns:a16="http://schemas.microsoft.com/office/drawing/2014/main" val="1617229905"/>
                    </a:ext>
                  </a:extLst>
                </a:gridCol>
                <a:gridCol w="885820">
                  <a:extLst>
                    <a:ext uri="{9D8B030D-6E8A-4147-A177-3AD203B41FA5}">
                      <a16:colId xmlns:a16="http://schemas.microsoft.com/office/drawing/2014/main" val="3327505268"/>
                    </a:ext>
                  </a:extLst>
                </a:gridCol>
                <a:gridCol w="1412854">
                  <a:extLst>
                    <a:ext uri="{9D8B030D-6E8A-4147-A177-3AD203B41FA5}">
                      <a16:colId xmlns:a16="http://schemas.microsoft.com/office/drawing/2014/main" val="3098171623"/>
                    </a:ext>
                  </a:extLst>
                </a:gridCol>
                <a:gridCol w="1321635">
                  <a:extLst>
                    <a:ext uri="{9D8B030D-6E8A-4147-A177-3AD203B41FA5}">
                      <a16:colId xmlns:a16="http://schemas.microsoft.com/office/drawing/2014/main" val="198797246"/>
                    </a:ext>
                  </a:extLst>
                </a:gridCol>
              </a:tblGrid>
              <a:tr h="355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TALAP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КЕАҚ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Акад.часа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прохождения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Сертификата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3294400504"/>
                  </a:ext>
                </a:extLst>
              </a:tr>
              <a:tr h="595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Джунисалиев Жанболат Сманович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 трансформациялау процесіндегі басшының ролі: халықаралық тәжірибе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04.-27.10.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3150773201"/>
                  </a:ext>
                </a:extLst>
              </a:tr>
              <a:tr h="595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Кулешова Татьяна Михайловна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 трансформациялау процесіндегі басшының ролі: халықаралық тәжірибе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01.-24.11.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4253288351"/>
                  </a:ext>
                </a:extLst>
              </a:tr>
              <a:tr h="595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Аганина Галина Викторовна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 трансформациялау процесіндегі басшының ролі: халықаралық тәжірибе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01.-24.11.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2510461545"/>
                  </a:ext>
                </a:extLst>
              </a:tr>
              <a:tr h="595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Оспанова Балжан Садыковна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 трансформациялау процесіндегі басшының ролі: халықаралық тәжірибе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06.-29.09.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3188479656"/>
                  </a:ext>
                </a:extLst>
              </a:tr>
              <a:tr h="47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Ефремова Светлана Александровна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 кадрларды даярлауда халықаралық тәжірибені ескере отырып, педагогтердің кәсіби дамуы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06.-29.09.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2877517322"/>
                  </a:ext>
                </a:extLst>
              </a:tr>
              <a:tr h="47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Нурманова Жамиля Рыстанбековна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 кадрларды даярлауда халықаралық тәжірибені ескере отырып, педагогтердің кәсіби дамуы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01.-24.11.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3529563085"/>
                  </a:ext>
                </a:extLst>
              </a:tr>
              <a:tr h="47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 Гүлназ Бейбітқызы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 кадрларды даярлауда халықаралық тәжірибені ескере отырып, педагогтердің кәсіби дамуы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01.-24.11.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1757289797"/>
                  </a:ext>
                </a:extLst>
              </a:tr>
              <a:tr h="47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Сошина Вера Ивановна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 кадрларды даярлауда халықаралық тәжірибені ескере отырып, педагогтердің кәсіби дамуы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01.-24.11.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2230994620"/>
                  </a:ext>
                </a:extLst>
              </a:tr>
              <a:tr h="47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Тойшыбек Бибайша Уайсқызы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 кадрларды даярлауда халықаралық тәжірибені ескере отырып, педагогтердің кәсіби дамуы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01.-24.11.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2691005657"/>
                  </a:ext>
                </a:extLst>
              </a:tr>
              <a:tr h="47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Фараджулаева Фидана Аликперовна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маман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жобасы шеңберінде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 кадрларды даярлауда халықаралық тәжірибені ескере отырып, педагогтердің кәсіби дамуы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01.-24.11.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31671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4" marR="32384" marT="0" marB="0"/>
                </a:tc>
                <a:extLst>
                  <a:ext uri="{0D108BD9-81ED-4DB2-BD59-A6C34878D82A}">
                    <a16:rowId xmlns:a16="http://schemas.microsoft.com/office/drawing/2014/main" val="43977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3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05" t="12425" r="26184" b="28339"/>
          <a:stretch/>
        </p:blipFill>
        <p:spPr>
          <a:xfrm>
            <a:off x="219809" y="237392"/>
            <a:ext cx="5904545" cy="4123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072" t="12139" r="21462" b="15684"/>
          <a:stretch/>
        </p:blipFill>
        <p:spPr>
          <a:xfrm>
            <a:off x="6216162" y="2857500"/>
            <a:ext cx="5662246" cy="40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766" t="11040" r="20505" b="15760"/>
          <a:stretch/>
        </p:blipFill>
        <p:spPr>
          <a:xfrm>
            <a:off x="659421" y="501159"/>
            <a:ext cx="4668717" cy="3273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1513" r="20573" b="14949"/>
          <a:stretch/>
        </p:blipFill>
        <p:spPr>
          <a:xfrm>
            <a:off x="5838092" y="501160"/>
            <a:ext cx="5053946" cy="3358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203" t="11884" r="21296" b="15618"/>
          <a:stretch/>
        </p:blipFill>
        <p:spPr>
          <a:xfrm>
            <a:off x="2993778" y="3859824"/>
            <a:ext cx="5394084" cy="2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853" t="11866" r="21963" b="15804"/>
          <a:stretch/>
        </p:blipFill>
        <p:spPr>
          <a:xfrm>
            <a:off x="835269" y="303336"/>
            <a:ext cx="4334608" cy="3138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359" t="9923" r="21030" b="15757"/>
          <a:stretch/>
        </p:blipFill>
        <p:spPr>
          <a:xfrm>
            <a:off x="5882053" y="303335"/>
            <a:ext cx="4628549" cy="3169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1329" t="10924" r="21121" b="16176"/>
          <a:stretch/>
        </p:blipFill>
        <p:spPr>
          <a:xfrm>
            <a:off x="3741127" y="3530114"/>
            <a:ext cx="4281853" cy="30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5" y="2495031"/>
            <a:ext cx="9557239" cy="171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3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74974"/>
              </p:ext>
            </p:extLst>
          </p:nvPr>
        </p:nvGraphicFramePr>
        <p:xfrm>
          <a:off x="360484" y="149470"/>
          <a:ext cx="10278209" cy="6207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426">
                  <a:extLst>
                    <a:ext uri="{9D8B030D-6E8A-4147-A177-3AD203B41FA5}">
                      <a16:colId xmlns:a16="http://schemas.microsoft.com/office/drawing/2014/main" val="3254856923"/>
                    </a:ext>
                  </a:extLst>
                </a:gridCol>
                <a:gridCol w="2203479">
                  <a:extLst>
                    <a:ext uri="{9D8B030D-6E8A-4147-A177-3AD203B41FA5}">
                      <a16:colId xmlns:a16="http://schemas.microsoft.com/office/drawing/2014/main" val="26922059"/>
                    </a:ext>
                  </a:extLst>
                </a:gridCol>
                <a:gridCol w="3981045">
                  <a:extLst>
                    <a:ext uri="{9D8B030D-6E8A-4147-A177-3AD203B41FA5}">
                      <a16:colId xmlns:a16="http://schemas.microsoft.com/office/drawing/2014/main" val="612542665"/>
                    </a:ext>
                  </a:extLst>
                </a:gridCol>
                <a:gridCol w="922927">
                  <a:extLst>
                    <a:ext uri="{9D8B030D-6E8A-4147-A177-3AD203B41FA5}">
                      <a16:colId xmlns:a16="http://schemas.microsoft.com/office/drawing/2014/main" val="2594066771"/>
                    </a:ext>
                  </a:extLst>
                </a:gridCol>
                <a:gridCol w="1471332">
                  <a:extLst>
                    <a:ext uri="{9D8B030D-6E8A-4147-A177-3AD203B41FA5}">
                      <a16:colId xmlns:a16="http://schemas.microsoft.com/office/drawing/2014/main" val="507806815"/>
                    </a:ext>
                  </a:extLst>
                </a:gridCol>
                <a:gridCol w="1377000">
                  <a:extLst>
                    <a:ext uri="{9D8B030D-6E8A-4147-A177-3AD203B41FA5}">
                      <a16:colId xmlns:a16="http://schemas.microsoft.com/office/drawing/2014/main" val="2410325"/>
                    </a:ext>
                  </a:extLst>
                </a:gridCol>
              </a:tblGrid>
              <a:tr h="325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TALAP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КЕАҚ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Акад.часа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прохождения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Сертификата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2778834187"/>
                  </a:ext>
                </a:extLst>
              </a:tr>
              <a:tr h="653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Уябаева Гульзира Жаксылыковна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ұйымдарындағы оқу жұмысының тиімділігі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“Эффективность учебной работы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 технического и профессионального, послесреднего образования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15.11.-04.12.2021г.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21 Б 03620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722951602"/>
                  </a:ext>
                </a:extLst>
              </a:tr>
              <a:tr h="87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Аубакирова Жанаркул Бердикожаевна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01.-19.11. 2021ж.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03082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967660273"/>
                  </a:ext>
                </a:extLst>
              </a:tr>
              <a:tr h="87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Тулькиева Айгуль Нуртасовна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01.-19.11. 2021ж.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03169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1842458109"/>
                  </a:ext>
                </a:extLst>
              </a:tr>
              <a:tr h="87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Рахимова Айжан Зейноллаевна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01.-19.11. 2021ж.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03151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2388397468"/>
                  </a:ext>
                </a:extLst>
              </a:tr>
              <a:tr h="87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Серікқали Гүлнұр Серікқалиқызы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11.-29.10. 2021ж.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01420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3022207297"/>
                  </a:ext>
                </a:extLst>
              </a:tr>
              <a:tr h="87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Тұрсынғалиқызы Айгерім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11.-29.10. 2021ж.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01426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1006365426"/>
                  </a:ext>
                </a:extLst>
              </a:tr>
              <a:tr h="87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Нестеренко Светлана Геннадьевна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11.-29.10. 2021ж.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01403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8" marR="24288" marT="0" marB="0"/>
                </a:tc>
                <a:extLst>
                  <a:ext uri="{0D108BD9-81ED-4DB2-BD59-A6C34878D82A}">
                    <a16:rowId xmlns:a16="http://schemas.microsoft.com/office/drawing/2014/main" val="1271913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02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67957"/>
              </p:ext>
            </p:extLst>
          </p:nvPr>
        </p:nvGraphicFramePr>
        <p:xfrm>
          <a:off x="509956" y="167054"/>
          <a:ext cx="9961681" cy="6515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97">
                  <a:extLst>
                    <a:ext uri="{9D8B030D-6E8A-4147-A177-3AD203B41FA5}">
                      <a16:colId xmlns:a16="http://schemas.microsoft.com/office/drawing/2014/main" val="2854835278"/>
                    </a:ext>
                  </a:extLst>
                </a:gridCol>
                <a:gridCol w="2135621">
                  <a:extLst>
                    <a:ext uri="{9D8B030D-6E8A-4147-A177-3AD203B41FA5}">
                      <a16:colId xmlns:a16="http://schemas.microsoft.com/office/drawing/2014/main" val="2157704030"/>
                    </a:ext>
                  </a:extLst>
                </a:gridCol>
                <a:gridCol w="3858446">
                  <a:extLst>
                    <a:ext uri="{9D8B030D-6E8A-4147-A177-3AD203B41FA5}">
                      <a16:colId xmlns:a16="http://schemas.microsoft.com/office/drawing/2014/main" val="451932517"/>
                    </a:ext>
                  </a:extLst>
                </a:gridCol>
                <a:gridCol w="894505">
                  <a:extLst>
                    <a:ext uri="{9D8B030D-6E8A-4147-A177-3AD203B41FA5}">
                      <a16:colId xmlns:a16="http://schemas.microsoft.com/office/drawing/2014/main" val="1017387511"/>
                    </a:ext>
                  </a:extLst>
                </a:gridCol>
                <a:gridCol w="1426021">
                  <a:extLst>
                    <a:ext uri="{9D8B030D-6E8A-4147-A177-3AD203B41FA5}">
                      <a16:colId xmlns:a16="http://schemas.microsoft.com/office/drawing/2014/main" val="2361221780"/>
                    </a:ext>
                  </a:extLst>
                </a:gridCol>
                <a:gridCol w="1334591">
                  <a:extLst>
                    <a:ext uri="{9D8B030D-6E8A-4147-A177-3AD203B41FA5}">
                      <a16:colId xmlns:a16="http://schemas.microsoft.com/office/drawing/2014/main" val="1667781418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Егизбай Рузиля Жетегенқызы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11.-29.10. 2021ж.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01374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extLst>
                  <a:ext uri="{0D108BD9-81ED-4DB2-BD59-A6C34878D82A}">
                    <a16:rowId xmlns:a16="http://schemas.microsoft.com/office/drawing/2014/main" val="274907558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Светлана Викторовна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01.-19.11.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03133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extLst>
                  <a:ext uri="{0D108BD9-81ED-4DB2-BD59-A6C34878D82A}">
                    <a16:rowId xmlns:a16="http://schemas.microsoft.com/office/drawing/2014/main" val="3151395389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Жамбылқызы Анар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01.-19.11. 2021ж.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 03110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extLst>
                  <a:ext uri="{0D108BD9-81ED-4DB2-BD59-A6C34878D82A}">
                    <a16:rowId xmlns:a16="http://schemas.microsoft.com/office/drawing/2014/main" val="536350035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Тогамбаева Маржан Куатовна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15.11.-04.12.2021г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04977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extLst>
                  <a:ext uri="{0D108BD9-81ED-4DB2-BD59-A6C34878D82A}">
                    <a16:rowId xmlns:a16="http://schemas.microsoft.com/office/drawing/2014/main" val="2382930887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Шалданбаева Камшат Ержановна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15.11.-04.12.2021г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04983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extLst>
                  <a:ext uri="{0D108BD9-81ED-4DB2-BD59-A6C34878D82A}">
                    <a16:rowId xmlns:a16="http://schemas.microsoft.com/office/drawing/2014/main" val="1309851175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Альменова Фарида Жылкыбековна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 және кәсіптік, орта білімнен кейінгі білім беру ұйымдарында білім беру процесін академиялық дербестікті есепке ала отырып модельдеу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образовательного процесса с учетом академической самостоятельности в организациях технического и профессионального, послесреднего образования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15.11.-04.12.2021г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21П</a:t>
                      </a:r>
                      <a:r>
                        <a:rPr lang="ru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04917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36" marR="28336" marT="0" marB="0"/>
                </a:tc>
                <a:extLst>
                  <a:ext uri="{0D108BD9-81ED-4DB2-BD59-A6C34878D82A}">
                    <a16:rowId xmlns:a16="http://schemas.microsoft.com/office/drawing/2014/main" val="122145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4267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193</TotalTime>
  <Words>1110</Words>
  <Application>Microsoft Office PowerPoint</Application>
  <PresentationFormat>Широкоэкранный</PresentationFormat>
  <Paragraphs>173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Жамбылкызы</dc:creator>
  <cp:lastModifiedBy>Анар Жамбылкызы</cp:lastModifiedBy>
  <cp:revision>11</cp:revision>
  <dcterms:created xsi:type="dcterms:W3CDTF">2022-03-09T08:23:32Z</dcterms:created>
  <dcterms:modified xsi:type="dcterms:W3CDTF">2022-04-21T04:20:03Z</dcterms:modified>
</cp:coreProperties>
</file>