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4" r:id="rId3"/>
    <p:sldId id="258" r:id="rId4"/>
    <p:sldId id="257" r:id="rId5"/>
    <p:sldId id="272" r:id="rId6"/>
    <p:sldId id="259" r:id="rId7"/>
    <p:sldId id="260" r:id="rId8"/>
    <p:sldId id="261" r:id="rId9"/>
    <p:sldId id="262" r:id="rId10"/>
    <p:sldId id="267" r:id="rId11"/>
    <p:sldId id="264" r:id="rId12"/>
    <p:sldId id="268" r:id="rId13"/>
    <p:sldId id="269" r:id="rId14"/>
    <p:sldId id="270" r:id="rId15"/>
    <p:sldId id="273" r:id="rId16"/>
    <p:sldId id="275" r:id="rId17"/>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8" autoAdjust="0"/>
    <p:restoredTop sz="94680" autoAdjust="0"/>
  </p:normalViewPr>
  <p:slideViewPr>
    <p:cSldViewPr>
      <p:cViewPr>
        <p:scale>
          <a:sx n="100" d="100"/>
          <a:sy n="100" d="100"/>
        </p:scale>
        <p:origin x="-854" y="23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5.6167808347753673E-2"/>
          <c:y val="6.1069965264242958E-2"/>
          <c:w val="0.82021796497359345"/>
          <c:h val="0.80113216046014046"/>
        </c:manualLayout>
      </c:layout>
      <c:bar3DChart>
        <c:barDir val="col"/>
        <c:grouping val="clustered"/>
        <c:varyColors val="0"/>
        <c:ser>
          <c:idx val="0"/>
          <c:order val="0"/>
          <c:tx>
            <c:strRef>
              <c:f>Лист1!$B$1</c:f>
              <c:strCache>
                <c:ptCount val="1"/>
                <c:pt idx="0">
                  <c:v>Ряд 1</c:v>
                </c:pt>
              </c:strCache>
            </c:strRef>
          </c:tx>
          <c:invertIfNegative val="0"/>
          <c:cat>
            <c:strRef>
              <c:f>Лист1!$A$2:$A$5</c:f>
              <c:strCache>
                <c:ptCount val="3"/>
                <c:pt idx="0">
                  <c:v>1-бағам бойынша</c:v>
                </c:pt>
                <c:pt idx="1">
                  <c:v>2-бағам бойынша</c:v>
                </c:pt>
                <c:pt idx="2">
                  <c:v>3-бағам бойынша</c:v>
                </c:pt>
              </c:strCache>
            </c:strRef>
          </c:cat>
          <c:val>
            <c:numRef>
              <c:f>Лист1!$B$2:$B$5</c:f>
              <c:numCache>
                <c:formatCode>General</c:formatCode>
                <c:ptCount val="4"/>
                <c:pt idx="0">
                  <c:v>4</c:v>
                </c:pt>
                <c:pt idx="1">
                  <c:v>9</c:v>
                </c:pt>
                <c:pt idx="2">
                  <c:v>16</c:v>
                </c:pt>
              </c:numCache>
            </c:numRef>
          </c:val>
        </c:ser>
        <c:ser>
          <c:idx val="1"/>
          <c:order val="1"/>
          <c:tx>
            <c:strRef>
              <c:f>Лист1!$C$1</c:f>
              <c:strCache>
                <c:ptCount val="1"/>
                <c:pt idx="0">
                  <c:v>Ряд 2</c:v>
                </c:pt>
              </c:strCache>
            </c:strRef>
          </c:tx>
          <c:invertIfNegative val="0"/>
          <c:cat>
            <c:strRef>
              <c:f>Лист1!$A$2:$A$5</c:f>
              <c:strCache>
                <c:ptCount val="3"/>
                <c:pt idx="0">
                  <c:v>1-бағам бойынша</c:v>
                </c:pt>
                <c:pt idx="1">
                  <c:v>2-бағам бойынша</c:v>
                </c:pt>
                <c:pt idx="2">
                  <c:v>3-бағам бойынша</c:v>
                </c:pt>
              </c:strCache>
            </c:strRef>
          </c:cat>
          <c:val>
            <c:numRef>
              <c:f>Лист1!$C$2:$C$5</c:f>
              <c:numCache>
                <c:formatCode>General</c:formatCode>
                <c:ptCount val="4"/>
              </c:numCache>
            </c:numRef>
          </c:val>
        </c:ser>
        <c:ser>
          <c:idx val="2"/>
          <c:order val="2"/>
          <c:tx>
            <c:strRef>
              <c:f>Лист1!$D$1</c:f>
              <c:strCache>
                <c:ptCount val="1"/>
                <c:pt idx="0">
                  <c:v>Ряд 3</c:v>
                </c:pt>
              </c:strCache>
            </c:strRef>
          </c:tx>
          <c:invertIfNegative val="0"/>
          <c:cat>
            <c:strRef>
              <c:f>Лист1!$A$2:$A$5</c:f>
              <c:strCache>
                <c:ptCount val="3"/>
                <c:pt idx="0">
                  <c:v>1-бағам бойынша</c:v>
                </c:pt>
                <c:pt idx="1">
                  <c:v>2-бағам бойынша</c:v>
                </c:pt>
                <c:pt idx="2">
                  <c:v>3-бағам бойынша</c:v>
                </c:pt>
              </c:strCache>
            </c:strRef>
          </c:cat>
          <c:val>
            <c:numRef>
              <c:f>Лист1!$D$2:$D$5</c:f>
              <c:numCache>
                <c:formatCode>General</c:formatCode>
                <c:ptCount val="4"/>
              </c:numCache>
            </c:numRef>
          </c:val>
        </c:ser>
        <c:dLbls>
          <c:showLegendKey val="0"/>
          <c:showVal val="0"/>
          <c:showCatName val="0"/>
          <c:showSerName val="0"/>
          <c:showPercent val="0"/>
          <c:showBubbleSize val="0"/>
        </c:dLbls>
        <c:gapWidth val="150"/>
        <c:shape val="cylinder"/>
        <c:axId val="145847424"/>
        <c:axId val="57182080"/>
        <c:axId val="0"/>
      </c:bar3DChart>
      <c:catAx>
        <c:axId val="145847424"/>
        <c:scaling>
          <c:orientation val="minMax"/>
        </c:scaling>
        <c:delete val="0"/>
        <c:axPos val="b"/>
        <c:majorTickMark val="out"/>
        <c:minorTickMark val="none"/>
        <c:tickLblPos val="nextTo"/>
        <c:crossAx val="57182080"/>
        <c:crosses val="autoZero"/>
        <c:auto val="1"/>
        <c:lblAlgn val="ctr"/>
        <c:lblOffset val="100"/>
        <c:noMultiLvlLbl val="0"/>
      </c:catAx>
      <c:valAx>
        <c:axId val="57182080"/>
        <c:scaling>
          <c:orientation val="minMax"/>
        </c:scaling>
        <c:delete val="0"/>
        <c:axPos val="l"/>
        <c:majorGridlines/>
        <c:numFmt formatCode="General" sourceLinked="1"/>
        <c:majorTickMark val="out"/>
        <c:minorTickMark val="none"/>
        <c:tickLblPos val="nextTo"/>
        <c:crossAx val="14584742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cat>
            <c:strRef>
              <c:f>Лист1!$A$2:$A$5</c:f>
              <c:strCache>
                <c:ptCount val="3"/>
                <c:pt idx="0">
                  <c:v>1 бағам</c:v>
                </c:pt>
                <c:pt idx="1">
                  <c:v>2  бағам</c:v>
                </c:pt>
                <c:pt idx="2">
                  <c:v>3  бағам</c:v>
                </c:pt>
              </c:strCache>
            </c:strRef>
          </c:cat>
          <c:val>
            <c:numRef>
              <c:f>Лист1!$B$2:$B$5</c:f>
              <c:numCache>
                <c:formatCode>General</c:formatCode>
                <c:ptCount val="4"/>
                <c:pt idx="0">
                  <c:v>2</c:v>
                </c:pt>
                <c:pt idx="1">
                  <c:v>2</c:v>
                </c:pt>
                <c:pt idx="2">
                  <c:v>2</c:v>
                </c:pt>
              </c:numCache>
            </c:numRef>
          </c:val>
        </c:ser>
        <c:ser>
          <c:idx val="1"/>
          <c:order val="1"/>
          <c:tx>
            <c:strRef>
              <c:f>Лист1!$C$1</c:f>
              <c:strCache>
                <c:ptCount val="1"/>
                <c:pt idx="0">
                  <c:v>Ряд 2</c:v>
                </c:pt>
              </c:strCache>
            </c:strRef>
          </c:tx>
          <c:invertIfNegative val="0"/>
          <c:cat>
            <c:strRef>
              <c:f>Лист1!$A$2:$A$5</c:f>
              <c:strCache>
                <c:ptCount val="3"/>
                <c:pt idx="0">
                  <c:v>1 бағам</c:v>
                </c:pt>
                <c:pt idx="1">
                  <c:v>2  бағам</c:v>
                </c:pt>
                <c:pt idx="2">
                  <c:v>3  бағам</c:v>
                </c:pt>
              </c:strCache>
            </c:strRef>
          </c:cat>
          <c:val>
            <c:numRef>
              <c:f>Лист1!$C$2:$C$5</c:f>
              <c:numCache>
                <c:formatCode>General</c:formatCode>
                <c:ptCount val="4"/>
              </c:numCache>
            </c:numRef>
          </c:val>
        </c:ser>
        <c:ser>
          <c:idx val="2"/>
          <c:order val="2"/>
          <c:tx>
            <c:strRef>
              <c:f>Лист1!$D$1</c:f>
              <c:strCache>
                <c:ptCount val="1"/>
                <c:pt idx="0">
                  <c:v>Ряд 3</c:v>
                </c:pt>
              </c:strCache>
            </c:strRef>
          </c:tx>
          <c:invertIfNegative val="0"/>
          <c:cat>
            <c:strRef>
              <c:f>Лист1!$A$2:$A$5</c:f>
              <c:strCache>
                <c:ptCount val="3"/>
                <c:pt idx="0">
                  <c:v>1 бағам</c:v>
                </c:pt>
                <c:pt idx="1">
                  <c:v>2  бағам</c:v>
                </c:pt>
                <c:pt idx="2">
                  <c:v>3  бағам</c:v>
                </c:pt>
              </c:strCache>
            </c:strRef>
          </c:cat>
          <c:val>
            <c:numRef>
              <c:f>Лист1!$D$2:$D$5</c:f>
              <c:numCache>
                <c:formatCode>General</c:formatCode>
                <c:ptCount val="4"/>
              </c:numCache>
            </c:numRef>
          </c:val>
        </c:ser>
        <c:dLbls>
          <c:showLegendKey val="0"/>
          <c:showVal val="0"/>
          <c:showCatName val="0"/>
          <c:showSerName val="0"/>
          <c:showPercent val="0"/>
          <c:showBubbleSize val="0"/>
        </c:dLbls>
        <c:gapWidth val="150"/>
        <c:shape val="cylinder"/>
        <c:axId val="145081856"/>
        <c:axId val="145083392"/>
        <c:axId val="0"/>
      </c:bar3DChart>
      <c:catAx>
        <c:axId val="145081856"/>
        <c:scaling>
          <c:orientation val="minMax"/>
        </c:scaling>
        <c:delete val="0"/>
        <c:axPos val="b"/>
        <c:majorTickMark val="out"/>
        <c:minorTickMark val="none"/>
        <c:tickLblPos val="nextTo"/>
        <c:crossAx val="145083392"/>
        <c:crosses val="autoZero"/>
        <c:auto val="1"/>
        <c:lblAlgn val="ctr"/>
        <c:lblOffset val="100"/>
        <c:noMultiLvlLbl val="0"/>
      </c:catAx>
      <c:valAx>
        <c:axId val="145083392"/>
        <c:scaling>
          <c:orientation val="minMax"/>
        </c:scaling>
        <c:delete val="0"/>
        <c:axPos val="l"/>
        <c:majorGridlines/>
        <c:numFmt formatCode="General" sourceLinked="1"/>
        <c:majorTickMark val="out"/>
        <c:minorTickMark val="none"/>
        <c:tickLblPos val="nextTo"/>
        <c:crossAx val="145081856"/>
        <c:crosses val="autoZero"/>
        <c:crossBetween val="between"/>
      </c:valAx>
    </c:plotArea>
    <c:legend>
      <c:legendPos val="r"/>
      <c:layout/>
      <c:overlay val="0"/>
    </c:legend>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D6DB8BB8-B1F5-4BB7-AF68-1E930265BEE5}" type="datetimeFigureOut">
              <a:rPr lang="ru-RU" smtClean="0"/>
              <a:t>05.04.2021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791DCB-4E2F-4E3A-943B-64926C4E903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6DB8BB8-B1F5-4BB7-AF68-1E930265BEE5}" type="datetimeFigureOut">
              <a:rPr lang="ru-RU" smtClean="0"/>
              <a:t>05.04.2021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791DCB-4E2F-4E3A-943B-64926C4E903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6DB8BB8-B1F5-4BB7-AF68-1E930265BEE5}" type="datetimeFigureOut">
              <a:rPr lang="ru-RU" smtClean="0"/>
              <a:t>05.04.2021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791DCB-4E2F-4E3A-943B-64926C4E903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6DB8BB8-B1F5-4BB7-AF68-1E930265BEE5}" type="datetimeFigureOut">
              <a:rPr lang="ru-RU" smtClean="0"/>
              <a:t>05.04.2021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791DCB-4E2F-4E3A-943B-64926C4E903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DB8BB8-B1F5-4BB7-AF68-1E930265BEE5}" type="datetimeFigureOut">
              <a:rPr lang="ru-RU" smtClean="0"/>
              <a:t>05.04.2021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791DCB-4E2F-4E3A-943B-64926C4E903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6DB8BB8-B1F5-4BB7-AF68-1E930265BEE5}" type="datetimeFigureOut">
              <a:rPr lang="ru-RU" smtClean="0"/>
              <a:t>05.04.2021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791DCB-4E2F-4E3A-943B-64926C4E903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D6DB8BB8-B1F5-4BB7-AF68-1E930265BEE5}" type="datetimeFigureOut">
              <a:rPr lang="ru-RU" smtClean="0"/>
              <a:t>05.04.2021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7791DCB-4E2F-4E3A-943B-64926C4E903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6DB8BB8-B1F5-4BB7-AF68-1E930265BEE5}" type="datetimeFigureOut">
              <a:rPr lang="ru-RU" smtClean="0"/>
              <a:t>05.04.2021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7791DCB-4E2F-4E3A-943B-64926C4E903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B8BB8-B1F5-4BB7-AF68-1E930265BEE5}" type="datetimeFigureOut">
              <a:rPr lang="ru-RU" smtClean="0"/>
              <a:t>05.04.2021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7791DCB-4E2F-4E3A-943B-64926C4E903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6DB8BB8-B1F5-4BB7-AF68-1E930265BEE5}" type="datetimeFigureOut">
              <a:rPr lang="ru-RU" smtClean="0"/>
              <a:t>05.04.2021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791DCB-4E2F-4E3A-943B-64926C4E903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6DB8BB8-B1F5-4BB7-AF68-1E930265BEE5}" type="datetimeFigureOut">
              <a:rPr lang="ru-RU" smtClean="0"/>
              <a:t>05.04.2021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791DCB-4E2F-4E3A-943B-64926C4E9030}"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D6DB8BB8-B1F5-4BB7-AF68-1E930265BEE5}" type="datetimeFigureOut">
              <a:rPr lang="ru-RU" smtClean="0"/>
              <a:t>05.04.2021</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E7791DCB-4E2F-4E3A-943B-64926C4E903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260648"/>
            <a:ext cx="8784976" cy="6264696"/>
          </a:xfrm>
        </p:spPr>
        <p:txBody>
          <a:bodyPr>
            <a:normAutofit/>
          </a:bodyPr>
          <a:lstStyle/>
          <a:p>
            <a:pPr algn="ctr">
              <a:spcBef>
                <a:spcPts val="0"/>
              </a:spcBef>
              <a:spcAft>
                <a:spcPts val="0"/>
              </a:spcAft>
            </a:pPr>
            <a:r>
              <a:rPr lang="kk-KZ" sz="1600" b="1" dirty="0">
                <a:solidFill>
                  <a:schemeClr val="tx1"/>
                </a:solidFill>
                <a:latin typeface="Times New Roman"/>
                <a:ea typeface="Calibri"/>
                <a:cs typeface="Times New Roman"/>
              </a:rPr>
              <a:t>Алматы қаласы Білім басқармасының</a:t>
            </a:r>
            <a:endParaRPr lang="ru-RU" sz="1600" b="1" dirty="0">
              <a:solidFill>
                <a:schemeClr val="tx1"/>
              </a:solidFill>
              <a:latin typeface="Calibri"/>
              <a:ea typeface="Calibri"/>
              <a:cs typeface="Times New Roman"/>
            </a:endParaRPr>
          </a:p>
          <a:p>
            <a:pPr algn="ctr">
              <a:spcBef>
                <a:spcPts val="0"/>
              </a:spcBef>
              <a:spcAft>
                <a:spcPts val="0"/>
              </a:spcAft>
            </a:pPr>
            <a:r>
              <a:rPr lang="kk-KZ" sz="1600" b="1" dirty="0">
                <a:solidFill>
                  <a:schemeClr val="tx1"/>
                </a:solidFill>
                <a:latin typeface="Times New Roman"/>
                <a:ea typeface="Calibri"/>
                <a:cs typeface="Times New Roman"/>
              </a:rPr>
              <a:t> «Алматы сән және дизайн колледжі» </a:t>
            </a:r>
            <a:r>
              <a:rPr lang="kk-KZ" sz="1600" b="1" dirty="0" smtClean="0">
                <a:solidFill>
                  <a:schemeClr val="tx1"/>
                </a:solidFill>
                <a:latin typeface="Times New Roman"/>
                <a:ea typeface="Calibri"/>
                <a:cs typeface="Times New Roman"/>
              </a:rPr>
              <a:t>КМҚК</a:t>
            </a:r>
          </a:p>
          <a:p>
            <a:pPr algn="ctr">
              <a:spcBef>
                <a:spcPts val="0"/>
              </a:spcBef>
              <a:spcAft>
                <a:spcPts val="0"/>
              </a:spcAft>
            </a:pPr>
            <a:endParaRPr lang="kk-KZ" sz="1600" b="1" dirty="0">
              <a:solidFill>
                <a:schemeClr val="tx1"/>
              </a:solidFill>
              <a:latin typeface="Times New Roman"/>
              <a:ea typeface="Calibri"/>
              <a:cs typeface="Times New Roman"/>
            </a:endParaRPr>
          </a:p>
          <a:p>
            <a:pPr algn="ctr">
              <a:spcBef>
                <a:spcPts val="0"/>
              </a:spcBef>
              <a:spcAft>
                <a:spcPts val="0"/>
              </a:spcAft>
            </a:pPr>
            <a:endParaRPr lang="kk-KZ" sz="1600" b="1" dirty="0" smtClean="0">
              <a:solidFill>
                <a:schemeClr val="tx1"/>
              </a:solidFill>
              <a:latin typeface="Times New Roman"/>
              <a:ea typeface="Calibri"/>
              <a:cs typeface="Times New Roman"/>
            </a:endParaRPr>
          </a:p>
          <a:p>
            <a:pPr algn="ctr">
              <a:spcBef>
                <a:spcPts val="0"/>
              </a:spcBef>
              <a:spcAft>
                <a:spcPts val="0"/>
              </a:spcAft>
            </a:pPr>
            <a:r>
              <a:rPr lang="kk-KZ" sz="1600" b="1" dirty="0" smtClean="0">
                <a:solidFill>
                  <a:schemeClr val="tx1"/>
                </a:solidFill>
                <a:latin typeface="Times New Roman"/>
                <a:ea typeface="Calibri"/>
                <a:cs typeface="Times New Roman"/>
              </a:rPr>
              <a:t>Педагогикалық   кеңес.</a:t>
            </a:r>
          </a:p>
          <a:p>
            <a:pPr algn="ctr">
              <a:spcBef>
                <a:spcPts val="0"/>
              </a:spcBef>
              <a:spcAft>
                <a:spcPts val="0"/>
              </a:spcAft>
            </a:pPr>
            <a:endParaRPr lang="kk-KZ" sz="1600" b="1" dirty="0">
              <a:solidFill>
                <a:schemeClr val="tx1"/>
              </a:solidFill>
              <a:latin typeface="Times New Roman"/>
              <a:ea typeface="Calibri"/>
              <a:cs typeface="Times New Roman"/>
            </a:endParaRPr>
          </a:p>
          <a:p>
            <a:pPr algn="ctr">
              <a:spcBef>
                <a:spcPts val="0"/>
              </a:spcBef>
              <a:spcAft>
                <a:spcPts val="0"/>
              </a:spcAft>
            </a:pPr>
            <a:endParaRPr lang="kk-KZ" sz="1600" b="1" dirty="0" smtClean="0">
              <a:solidFill>
                <a:schemeClr val="tx1"/>
              </a:solidFill>
              <a:latin typeface="Times New Roman"/>
              <a:ea typeface="Calibri"/>
              <a:cs typeface="Times New Roman"/>
            </a:endParaRPr>
          </a:p>
          <a:p>
            <a:pPr>
              <a:lnSpc>
                <a:spcPct val="115000"/>
              </a:lnSpc>
              <a:spcAft>
                <a:spcPts val="1000"/>
              </a:spcAft>
            </a:pPr>
            <a:r>
              <a:rPr lang="ru-RU" sz="1600" dirty="0" smtClean="0">
                <a:latin typeface="Calibri"/>
                <a:ea typeface="Calibri"/>
                <a:cs typeface="Times New Roman"/>
              </a:rPr>
              <a:t>	</a:t>
            </a:r>
            <a:r>
              <a:rPr lang="ru-RU" sz="1800" b="1" dirty="0" err="1" smtClean="0">
                <a:solidFill>
                  <a:schemeClr val="tx1"/>
                </a:solidFill>
                <a:latin typeface="Times New Roman"/>
                <a:ea typeface="Calibri"/>
                <a:cs typeface="Times New Roman"/>
              </a:rPr>
              <a:t>Девиантты</a:t>
            </a:r>
            <a:r>
              <a:rPr lang="ru-RU" sz="1800" b="1" dirty="0" smtClean="0">
                <a:solidFill>
                  <a:schemeClr val="tx1"/>
                </a:solidFill>
                <a:latin typeface="Times New Roman"/>
                <a:ea typeface="Calibri"/>
                <a:cs typeface="Times New Roman"/>
              </a:rPr>
              <a:t>  </a:t>
            </a:r>
            <a:r>
              <a:rPr lang="ru-RU" sz="1800" b="1" dirty="0">
                <a:solidFill>
                  <a:schemeClr val="tx1"/>
                </a:solidFill>
                <a:latin typeface="Times New Roman"/>
                <a:ea typeface="Calibri"/>
                <a:cs typeface="Times New Roman"/>
              </a:rPr>
              <a:t>м</a:t>
            </a:r>
            <a:r>
              <a:rPr lang="kk-KZ" sz="1800" b="1" dirty="0">
                <a:solidFill>
                  <a:schemeClr val="tx1"/>
                </a:solidFill>
                <a:latin typeface="Times New Roman"/>
                <a:ea typeface="Calibri"/>
                <a:cs typeface="Times New Roman"/>
              </a:rPr>
              <a:t>інез-құлықты  балалардың  психикалық  және физикалық  денсаулығын сақтау  жөніндегі </a:t>
            </a:r>
            <a:r>
              <a:rPr lang="kk-KZ" sz="1800" b="1" dirty="0" smtClean="0">
                <a:solidFill>
                  <a:schemeClr val="tx1"/>
                </a:solidFill>
                <a:latin typeface="Times New Roman"/>
                <a:ea typeface="Calibri"/>
                <a:cs typeface="Times New Roman"/>
              </a:rPr>
              <a:t>іс-шаралар.</a:t>
            </a:r>
            <a:r>
              <a:rPr lang="ru-RU" sz="1800" b="1" dirty="0" smtClean="0">
                <a:solidFill>
                  <a:schemeClr val="tx1"/>
                </a:solidFill>
                <a:latin typeface="Calibri"/>
                <a:ea typeface="Calibri"/>
                <a:cs typeface="Times New Roman"/>
              </a:rPr>
              <a:t> </a:t>
            </a:r>
            <a:r>
              <a:rPr lang="kk-KZ" sz="1800" b="1" dirty="0" smtClean="0">
                <a:solidFill>
                  <a:schemeClr val="tx1"/>
                </a:solidFill>
                <a:latin typeface="Times New Roman"/>
                <a:ea typeface="Calibri"/>
              </a:rPr>
              <a:t>Суицид  </a:t>
            </a:r>
            <a:r>
              <a:rPr lang="kk-KZ" sz="1800" b="1" dirty="0">
                <a:solidFill>
                  <a:schemeClr val="tx1"/>
                </a:solidFill>
                <a:latin typeface="Times New Roman"/>
                <a:ea typeface="Calibri"/>
              </a:rPr>
              <a:t>көріністерінің  алдын-алу. Психологиялық қызмет көрсету жұмысының  </a:t>
            </a:r>
            <a:r>
              <a:rPr lang="kk-KZ" sz="1800" b="1" dirty="0" smtClean="0">
                <a:solidFill>
                  <a:schemeClr val="tx1"/>
                </a:solidFill>
                <a:latin typeface="Times New Roman"/>
                <a:ea typeface="Calibri"/>
              </a:rPr>
              <a:t>есебі</a:t>
            </a:r>
            <a:r>
              <a:rPr lang="kk-KZ" sz="1800" dirty="0" smtClean="0">
                <a:solidFill>
                  <a:schemeClr val="tx1"/>
                </a:solidFill>
                <a:latin typeface="Times New Roman"/>
                <a:ea typeface="Calibri"/>
              </a:rPr>
              <a:t>.</a:t>
            </a:r>
          </a:p>
          <a:p>
            <a:pPr algn="ctr">
              <a:lnSpc>
                <a:spcPct val="115000"/>
              </a:lnSpc>
              <a:spcAft>
                <a:spcPts val="1000"/>
              </a:spcAft>
            </a:pPr>
            <a:endParaRPr lang="kk-KZ" sz="1800" dirty="0" smtClean="0">
              <a:solidFill>
                <a:schemeClr val="tx1"/>
              </a:solidFill>
              <a:latin typeface="Times New Roman"/>
              <a:ea typeface="Calibri"/>
            </a:endParaRPr>
          </a:p>
          <a:p>
            <a:pPr>
              <a:lnSpc>
                <a:spcPct val="115000"/>
              </a:lnSpc>
              <a:spcAft>
                <a:spcPts val="1000"/>
              </a:spcAft>
            </a:pPr>
            <a:endParaRPr lang="kk-KZ" sz="1800" dirty="0" smtClean="0">
              <a:solidFill>
                <a:srgbClr val="C00000"/>
              </a:solidFill>
              <a:latin typeface="Times New Roman"/>
              <a:ea typeface="Calibri"/>
            </a:endParaRPr>
          </a:p>
          <a:p>
            <a:pPr>
              <a:lnSpc>
                <a:spcPct val="115000"/>
              </a:lnSpc>
              <a:spcAft>
                <a:spcPts val="1000"/>
              </a:spcAft>
            </a:pPr>
            <a:endParaRPr lang="kk-KZ" sz="1800" dirty="0">
              <a:solidFill>
                <a:srgbClr val="C00000"/>
              </a:solidFill>
              <a:latin typeface="Times New Roman"/>
              <a:ea typeface="Calibri"/>
            </a:endParaRPr>
          </a:p>
          <a:p>
            <a:pPr>
              <a:lnSpc>
                <a:spcPct val="115000"/>
              </a:lnSpc>
              <a:spcAft>
                <a:spcPts val="1000"/>
              </a:spcAft>
            </a:pPr>
            <a:r>
              <a:rPr lang="kk-KZ" sz="1400" b="1" dirty="0" smtClean="0">
                <a:solidFill>
                  <a:schemeClr val="tx1"/>
                </a:solidFill>
                <a:latin typeface="Times New Roman"/>
                <a:ea typeface="Calibri"/>
              </a:rPr>
              <a:t>Педагог-психолог-Тульбаева А.С.</a:t>
            </a:r>
          </a:p>
          <a:p>
            <a:pPr>
              <a:lnSpc>
                <a:spcPct val="115000"/>
              </a:lnSpc>
              <a:spcAft>
                <a:spcPts val="1000"/>
              </a:spcAft>
            </a:pPr>
            <a:endParaRPr lang="kk-KZ" sz="1800" dirty="0">
              <a:solidFill>
                <a:srgbClr val="C00000"/>
              </a:solidFill>
              <a:latin typeface="Times New Roman"/>
              <a:ea typeface="Calibri"/>
            </a:endParaRPr>
          </a:p>
          <a:p>
            <a:pPr algn="ctr">
              <a:lnSpc>
                <a:spcPct val="115000"/>
              </a:lnSpc>
              <a:spcAft>
                <a:spcPts val="1000"/>
              </a:spcAft>
            </a:pPr>
            <a:endParaRPr lang="kk-KZ" sz="1800" dirty="0">
              <a:solidFill>
                <a:srgbClr val="C00000"/>
              </a:solidFill>
              <a:latin typeface="Times New Roman"/>
              <a:ea typeface="Calibri"/>
            </a:endParaRPr>
          </a:p>
          <a:p>
            <a:pPr algn="ctr">
              <a:lnSpc>
                <a:spcPct val="115000"/>
              </a:lnSpc>
              <a:spcAft>
                <a:spcPts val="1000"/>
              </a:spcAft>
            </a:pPr>
            <a:r>
              <a:rPr lang="kk-KZ" sz="1400" b="1" dirty="0" smtClean="0">
                <a:solidFill>
                  <a:schemeClr val="tx1"/>
                </a:solidFill>
                <a:latin typeface="Times New Roman"/>
                <a:ea typeface="Calibri"/>
              </a:rPr>
              <a:t>Алматы 2021 жыл.</a:t>
            </a:r>
          </a:p>
          <a:p>
            <a:pPr>
              <a:lnSpc>
                <a:spcPct val="115000"/>
              </a:lnSpc>
              <a:spcAft>
                <a:spcPts val="1000"/>
              </a:spcAft>
            </a:pPr>
            <a:endParaRPr lang="kk-KZ" sz="1800" dirty="0" smtClean="0">
              <a:solidFill>
                <a:schemeClr val="tx1"/>
              </a:solidFill>
              <a:latin typeface="Times New Roman"/>
              <a:ea typeface="Calibri"/>
            </a:endParaRPr>
          </a:p>
          <a:p>
            <a:pPr algn="ctr">
              <a:lnSpc>
                <a:spcPct val="115000"/>
              </a:lnSpc>
              <a:spcAft>
                <a:spcPts val="1000"/>
              </a:spcAft>
            </a:pPr>
            <a:endParaRPr lang="ru-RU" dirty="0">
              <a:solidFill>
                <a:srgbClr val="C00000"/>
              </a:solidFill>
            </a:endParaRPr>
          </a:p>
        </p:txBody>
      </p:sp>
    </p:spTree>
    <p:extLst>
      <p:ext uri="{BB962C8B-B14F-4D97-AF65-F5344CB8AC3E}">
        <p14:creationId xmlns:p14="http://schemas.microsoft.com/office/powerpoint/2010/main" val="2532136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150183" y="188643"/>
            <a:ext cx="8640960" cy="6494085"/>
          </a:xfrm>
          <a:prstGeom prst="rect">
            <a:avLst/>
          </a:prstGeom>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l" defTabSz="914400" rtl="0" eaLnBrk="1" fontAlgn="base" latinLnBrk="0" hangingPunct="1">
              <a:lnSpc>
                <a:spcPct val="100000"/>
              </a:lnSpc>
              <a:spcBef>
                <a:spcPct val="0"/>
              </a:spcBef>
              <a:spcAft>
                <a:spcPct val="0"/>
              </a:spcAft>
              <a:buClrTx/>
              <a:buSzTx/>
              <a:tabLst/>
            </a:pPr>
            <a:r>
              <a:rPr kumimoji="0" lang="kk-KZ"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01.09.2020 жылы 1-бағам студентерінің  барлық тізімі алнып олардың  құқық бұзушылықтың алдын алу тақырыбында,  әр аудандық ішкі істер бөлімінде есепте тұрмайтыны  жайында тізім жасалынды. Қыркүйек айында 14 жетім балалар және ата-анасының қамқорлығынсыз қалған студенттер  қабылданды. Жалпы колледжде  28 жетім  студент оқиды. </a:t>
            </a:r>
            <a:endParaRPr kumimoji="0" lang="ru-RU" altLang="ru-RU" sz="1600" b="0" i="0" u="none" strike="noStrike" cap="none" normalizeH="0" baseline="0" dirty="0" smtClean="0">
              <a:ln>
                <a:noFill/>
              </a:ln>
              <a:solidFill>
                <a:schemeClr val="tx1"/>
              </a:solidFill>
              <a:effectLst/>
            </a:endParaRPr>
          </a:p>
          <a:p>
            <a:pPr lvl="0" defTabSz="914400" eaLnBrk="0" hangingPunct="0"/>
            <a:r>
              <a:rPr kumimoji="0" lang="kk-KZ"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Олардың: </a:t>
            </a:r>
            <a:br>
              <a:rPr kumimoji="0" lang="kk-KZ"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endParaRPr kumimoji="0" lang="kk-KZ" altLang="ru-RU" sz="1600" b="0" i="0" u="none" strike="noStrike" cap="none" normalizeH="0" baseline="0" dirty="0" smtClean="0">
              <a:ln>
                <a:noFill/>
              </a:ln>
              <a:solidFill>
                <a:schemeClr val="tx1"/>
              </a:solidFill>
              <a:effectLs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17168083"/>
              </p:ext>
            </p:extLst>
          </p:nvPr>
        </p:nvGraphicFramePr>
        <p:xfrm>
          <a:off x="2188344" y="1844824"/>
          <a:ext cx="4623296" cy="841248"/>
        </p:xfrm>
        <a:graphic>
          <a:graphicData uri="http://schemas.openxmlformats.org/drawingml/2006/table">
            <a:tbl>
              <a:tblPr firstRow="1" firstCol="1" bandRow="1"/>
              <a:tblGrid>
                <a:gridCol w="1800200"/>
                <a:gridCol w="1273667"/>
                <a:gridCol w="1549429"/>
              </a:tblGrid>
              <a:tr h="183013">
                <a:tc>
                  <a:txBody>
                    <a:bodyPr/>
                    <a:lstStyle/>
                    <a:p>
                      <a:pPr algn="l">
                        <a:lnSpc>
                          <a:spcPct val="115000"/>
                        </a:lnSpc>
                        <a:spcAft>
                          <a:spcPts val="0"/>
                        </a:spcAft>
                      </a:pPr>
                      <a:r>
                        <a:rPr lang="kk-KZ" sz="1600" dirty="0">
                          <a:effectLst/>
                          <a:latin typeface="Times New Roman"/>
                          <a:ea typeface="Calibri"/>
                          <a:cs typeface="Times New Roman"/>
                        </a:rPr>
                        <a:t>Қамқоршысы бар</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k-KZ" sz="1600" dirty="0">
                          <a:effectLst/>
                          <a:latin typeface="Times New Roman"/>
                          <a:ea typeface="Calibri"/>
                          <a:cs typeface="Times New Roman"/>
                        </a:rPr>
                        <a:t>Балалар үйі «Жанұя»</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k-KZ" sz="1600" dirty="0">
                          <a:effectLst/>
                          <a:latin typeface="Times New Roman"/>
                          <a:ea typeface="Calibri"/>
                          <a:cs typeface="Times New Roman"/>
                        </a:rPr>
                        <a:t>«Жастар үйі»</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93">
                <a:tc>
                  <a:txBody>
                    <a:bodyPr/>
                    <a:lstStyle/>
                    <a:p>
                      <a:pPr algn="l">
                        <a:lnSpc>
                          <a:spcPct val="115000"/>
                        </a:lnSpc>
                        <a:spcAft>
                          <a:spcPts val="0"/>
                        </a:spcAft>
                      </a:pPr>
                      <a:r>
                        <a:rPr lang="kk-KZ" sz="1600" dirty="0">
                          <a:effectLst/>
                          <a:latin typeface="Times New Roman"/>
                          <a:ea typeface="Calibri"/>
                          <a:cs typeface="Times New Roman"/>
                        </a:rPr>
                        <a:t>18</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k-KZ" sz="1600" dirty="0">
                          <a:effectLst/>
                          <a:latin typeface="Times New Roman"/>
                          <a:ea typeface="Calibri"/>
                          <a:cs typeface="Times New Roman"/>
                        </a:rPr>
                        <a:t>3</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k-KZ" sz="1600" dirty="0">
                          <a:effectLst/>
                          <a:latin typeface="Times New Roman"/>
                          <a:ea typeface="Calibri"/>
                          <a:cs typeface="Times New Roman"/>
                        </a:rPr>
                        <a:t>7</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852936"/>
            <a:ext cx="684076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536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08504" cy="6858000"/>
          </a:xfrm>
        </p:spPr>
        <p:txBody>
          <a:bodyPr/>
          <a:lstStyle/>
          <a:p>
            <a:r>
              <a:rPr lang="kk-KZ" dirty="0" smtClean="0"/>
              <a:t> </a:t>
            </a:r>
            <a:endParaRPr lang="ru-RU" dirty="0"/>
          </a:p>
        </p:txBody>
      </p:sp>
      <p:sp>
        <p:nvSpPr>
          <p:cNvPr id="4" name="Прямоугольник 3"/>
          <p:cNvSpPr/>
          <p:nvPr/>
        </p:nvSpPr>
        <p:spPr>
          <a:xfrm>
            <a:off x="35496" y="0"/>
            <a:ext cx="9001000" cy="306896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lnSpc>
                <a:spcPct val="115000"/>
              </a:lnSpc>
              <a:spcAft>
                <a:spcPts val="0"/>
              </a:spcAft>
            </a:pPr>
            <a:r>
              <a:rPr lang="kk-KZ" sz="1600" dirty="0" smtClean="0">
                <a:solidFill>
                  <a:schemeClr val="tx1"/>
                </a:solidFill>
                <a:effectLst/>
                <a:latin typeface="Times New Roman"/>
                <a:ea typeface="Calibri"/>
                <a:cs typeface="Times New Roman"/>
              </a:rPr>
              <a:t>	14 желтоқсан 2020жылы колледж  әкімшілгі және топ шеберлері яғни колледждің тәрбе  ісі жөніндегі директордың орынбасары-Омарова Күнімай Нұрлыбаевна, педагог-психолог-Тульбаева Айгерим Серикбековна, ПВ20-4 тобының оқу өндіріс шебереі Шалданбаева Камшат Ержановна, МЗ18-2 тобының оқу өндіріс шебері Акшабаева Мария Зарыпхановна, МК18-9 тобының оқу өндіріс шебері Аюпова Зухра Марипжановна, ХМ20-14 тобының оқу өндіріс шебер Егизбай Рузиля Жетигеновна арнай «Жастар үйі»-де тұратын  жетім және ата-анасының қамқорлығынсыз қалған студенттер мен және директордың орынбасары- Иманбаева Гульмира Бағыбековна,  әлеуметтік- педагог  Беккаримова Жадыра Оразамбайқызымен жеке кездесулер ұйымдастырылып, студенттермен  жеке сөйлесіп,  сабақ үлгерімі,  тәртібі,  білімі туралы,  тұрмыс жағдайы, жатын бөлмесі және  тамақтары  туралы  әңіме жүргізілді.</a:t>
            </a:r>
            <a:endParaRPr lang="ru-RU" sz="1600" dirty="0">
              <a:solidFill>
                <a:schemeClr val="tx1"/>
              </a:solidFill>
              <a:effectLst/>
              <a:latin typeface="Calibri"/>
              <a:ea typeface="Calibri"/>
              <a:cs typeface="Times New Roman"/>
            </a:endParaRPr>
          </a:p>
        </p:txBody>
      </p:sp>
      <p:pic>
        <p:nvPicPr>
          <p:cNvPr id="5" name="Рисунок 4" descr="C:\Users\АКМиД\Desktop\ДАКУМЕНТ 2020=2021\ФОТО СИРОТА 2020-2021\ФОТО ЖАСТАР УЙ- КУНИМАЙ АПАЙ\IMG-20201214-WA000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272" y="3212976"/>
            <a:ext cx="2986568" cy="3312368"/>
          </a:xfrm>
          <a:prstGeom prst="rect">
            <a:avLst/>
          </a:prstGeom>
          <a:noFill/>
          <a:ln>
            <a:noFill/>
          </a:ln>
        </p:spPr>
      </p:pic>
      <p:pic>
        <p:nvPicPr>
          <p:cNvPr id="6" name="Рисунок 5" descr="C:\Users\АКМиД\Desktop\ДАКУМЕНТ 2020=2021\ФОТО СИРОТА 2020-2021\ФОТО ЖАСТАР УЙ- КУНИМАЙ АПАЙ\IMG-20201214-WA000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5852" y="3284984"/>
            <a:ext cx="2772308" cy="3240360"/>
          </a:xfrm>
          <a:prstGeom prst="rect">
            <a:avLst/>
          </a:prstGeom>
          <a:noFill/>
          <a:ln>
            <a:noFill/>
          </a:ln>
        </p:spPr>
      </p:pic>
      <p:pic>
        <p:nvPicPr>
          <p:cNvPr id="2051" name="Picture 3" descr="C:\Users\АКМиД\Desktop\ДАКУМЕНТ 2020=2021\ФОТО СИРОТА 2020-2021\2020 ЖАСТАР УЙІ\жа.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212976"/>
            <a:ext cx="288032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588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771775" y="3622707"/>
          <a:ext cx="3600450" cy="420624"/>
        </p:xfrm>
        <a:graphic>
          <a:graphicData uri="http://schemas.openxmlformats.org/drawingml/2006/table">
            <a:tbl>
              <a:tblPr firstRow="1" firstCol="1" bandRow="1"/>
              <a:tblGrid>
                <a:gridCol w="1266825"/>
                <a:gridCol w="1163320"/>
                <a:gridCol w="1170305"/>
              </a:tblGrid>
              <a:tr h="0">
                <a:tc>
                  <a:txBody>
                    <a:bodyPr/>
                    <a:lstStyle/>
                    <a:p>
                      <a:pPr>
                        <a:lnSpc>
                          <a:spcPct val="115000"/>
                        </a:lnSpc>
                        <a:spcAft>
                          <a:spcPts val="0"/>
                        </a:spcAft>
                        <a:tabLst>
                          <a:tab pos="1173480" algn="l"/>
                        </a:tabLst>
                      </a:pPr>
                      <a:r>
                        <a:rPr lang="kk-KZ" sz="1200">
                          <a:effectLst/>
                          <a:latin typeface="Times New Roman"/>
                          <a:ea typeface="Calibri"/>
                          <a:cs typeface="Times New Roman"/>
                        </a:rPr>
                        <a:t>1-бағам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effectLst/>
                          <a:latin typeface="Times New Roman"/>
                          <a:ea typeface="Calibri"/>
                          <a:cs typeface="Times New Roman"/>
                        </a:rPr>
                        <a:t>2-бағам</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effectLst/>
                          <a:latin typeface="Times New Roman"/>
                          <a:ea typeface="Calibri"/>
                          <a:cs typeface="Times New Roman"/>
                        </a:rPr>
                        <a:t>3-бағам</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kk-KZ" sz="1200">
                          <a:effectLst/>
                          <a:latin typeface="Times New Roman"/>
                          <a:ea typeface="Calibri"/>
                          <a:cs typeface="Times New Roman"/>
                        </a:rPr>
                        <a:t>4</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effectLst/>
                          <a:latin typeface="Times New Roman"/>
                          <a:ea typeface="Calibri"/>
                          <a:cs typeface="Times New Roman"/>
                        </a:rPr>
                        <a:t>9</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effectLst/>
                          <a:latin typeface="Times New Roman"/>
                          <a:ea typeface="Calibri"/>
                          <a:cs typeface="Times New Roman"/>
                        </a:rPr>
                        <a:t>16</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Grp="1" noChangeArrowheads="1"/>
          </p:cNvSpPr>
          <p:nvPr>
            <p:ph type="title"/>
          </p:nvPr>
        </p:nvSpPr>
        <p:spPr bwMode="auto">
          <a:xfrm>
            <a:off x="251520" y="268133"/>
            <a:ext cx="8712968" cy="6321731"/>
          </a:xfrm>
          <a:prstGeom prst="rect">
            <a:avLst/>
          </a:prstGeom>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173163" algn="l"/>
              </a:tabLst>
              <a:defRPr>
                <a:solidFill>
                  <a:schemeClr val="tx1"/>
                </a:solidFill>
                <a:latin typeface="Arial" pitchFamily="34" charset="0"/>
                <a:cs typeface="Arial" pitchFamily="34" charset="0"/>
              </a:defRPr>
            </a:lvl1pPr>
            <a:lvl2pPr fontAlgn="base">
              <a:spcBef>
                <a:spcPct val="0"/>
              </a:spcBef>
              <a:spcAft>
                <a:spcPct val="0"/>
              </a:spcAft>
              <a:tabLst>
                <a:tab pos="1173163" algn="l"/>
              </a:tabLst>
              <a:defRPr>
                <a:solidFill>
                  <a:schemeClr val="tx1"/>
                </a:solidFill>
                <a:latin typeface="Arial" pitchFamily="34" charset="0"/>
                <a:cs typeface="Arial" pitchFamily="34" charset="0"/>
              </a:defRPr>
            </a:lvl2pPr>
            <a:lvl3pPr fontAlgn="base">
              <a:spcBef>
                <a:spcPct val="0"/>
              </a:spcBef>
              <a:spcAft>
                <a:spcPct val="0"/>
              </a:spcAft>
              <a:tabLst>
                <a:tab pos="1173163" algn="l"/>
              </a:tabLst>
              <a:defRPr>
                <a:solidFill>
                  <a:schemeClr val="tx1"/>
                </a:solidFill>
                <a:latin typeface="Arial" pitchFamily="34" charset="0"/>
                <a:cs typeface="Arial" pitchFamily="34" charset="0"/>
              </a:defRPr>
            </a:lvl3pPr>
            <a:lvl4pPr fontAlgn="base">
              <a:spcBef>
                <a:spcPct val="0"/>
              </a:spcBef>
              <a:spcAft>
                <a:spcPct val="0"/>
              </a:spcAft>
              <a:tabLst>
                <a:tab pos="1173163" algn="l"/>
              </a:tabLst>
              <a:defRPr>
                <a:solidFill>
                  <a:schemeClr val="tx1"/>
                </a:solidFill>
                <a:latin typeface="Arial" pitchFamily="34" charset="0"/>
                <a:cs typeface="Arial" pitchFamily="34" charset="0"/>
              </a:defRPr>
            </a:lvl4pPr>
            <a:lvl5pPr fontAlgn="base">
              <a:spcBef>
                <a:spcPct val="0"/>
              </a:spcBef>
              <a:spcAft>
                <a:spcPct val="0"/>
              </a:spcAft>
              <a:tabLst>
                <a:tab pos="1173163" algn="l"/>
              </a:tabLst>
              <a:defRPr>
                <a:solidFill>
                  <a:schemeClr val="tx1"/>
                </a:solidFill>
                <a:latin typeface="Arial" pitchFamily="34" charset="0"/>
                <a:cs typeface="Arial" pitchFamily="34" charset="0"/>
              </a:defRPr>
            </a:lvl5pPr>
            <a:lvl6pPr fontAlgn="base">
              <a:spcBef>
                <a:spcPct val="0"/>
              </a:spcBef>
              <a:spcAft>
                <a:spcPct val="0"/>
              </a:spcAft>
              <a:tabLst>
                <a:tab pos="1173163" algn="l"/>
              </a:tabLst>
              <a:defRPr>
                <a:solidFill>
                  <a:schemeClr val="tx1"/>
                </a:solidFill>
                <a:latin typeface="Arial" pitchFamily="34" charset="0"/>
                <a:cs typeface="Arial" pitchFamily="34" charset="0"/>
              </a:defRPr>
            </a:lvl6pPr>
            <a:lvl7pPr fontAlgn="base">
              <a:spcBef>
                <a:spcPct val="0"/>
              </a:spcBef>
              <a:spcAft>
                <a:spcPct val="0"/>
              </a:spcAft>
              <a:tabLst>
                <a:tab pos="1173163" algn="l"/>
              </a:tabLst>
              <a:defRPr>
                <a:solidFill>
                  <a:schemeClr val="tx1"/>
                </a:solidFill>
                <a:latin typeface="Arial" pitchFamily="34" charset="0"/>
                <a:cs typeface="Arial" pitchFamily="34" charset="0"/>
              </a:defRPr>
            </a:lvl7pPr>
            <a:lvl8pPr fontAlgn="base">
              <a:spcBef>
                <a:spcPct val="0"/>
              </a:spcBef>
              <a:spcAft>
                <a:spcPct val="0"/>
              </a:spcAft>
              <a:tabLst>
                <a:tab pos="1173163" algn="l"/>
              </a:tabLst>
              <a:defRPr>
                <a:solidFill>
                  <a:schemeClr val="tx1"/>
                </a:solidFill>
                <a:latin typeface="Arial" pitchFamily="34" charset="0"/>
                <a:cs typeface="Arial" pitchFamily="34" charset="0"/>
              </a:defRPr>
            </a:lvl8pPr>
            <a:lvl9pPr fontAlgn="base">
              <a:spcBef>
                <a:spcPct val="0"/>
              </a:spcBef>
              <a:spcAft>
                <a:spcPct val="0"/>
              </a:spcAft>
              <a:tabLst>
                <a:tab pos="1173163" algn="l"/>
              </a:tabLst>
              <a:defRPr>
                <a:solidFill>
                  <a:schemeClr val="tx1"/>
                </a:solidFill>
                <a:latin typeface="Arial" pitchFamily="34" charset="0"/>
                <a:cs typeface="Arial" pitchFamily="34" charset="0"/>
              </a:defRPr>
            </a:lvl9pPr>
          </a:lstStyle>
          <a:p>
            <a:pPr lvl="0">
              <a:lnSpc>
                <a:spcPct val="115000"/>
              </a:lnSpc>
              <a:spcAft>
                <a:spcPts val="1000"/>
              </a:spcAft>
            </a:pPr>
            <a:r>
              <a:rPr kumimoji="0" lang="kk-KZ"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Құқық бұзушылықтың алдын алу тақырыбы бойынша жалпы колледж ішілік есепте-30 студент тұрады.      </a:t>
            </a: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sz="1600" dirty="0" smtClean="0">
                <a:latin typeface="Times New Roman"/>
                <a:ea typeface="Calibri"/>
                <a:cs typeface="Times New Roman"/>
              </a:rPr>
              <a:t>Өзіне-өзі </a:t>
            </a:r>
            <a:r>
              <a:rPr lang="kk-KZ" sz="1600" dirty="0">
                <a:latin typeface="Times New Roman"/>
                <a:ea typeface="Calibri"/>
                <a:cs typeface="Times New Roman"/>
              </a:rPr>
              <a:t>қол жұмсау әрекеті бойынша колледжде 6-студент тұрады</a:t>
            </a:r>
            <a:r>
              <a:rPr lang="kk-KZ" sz="1600" dirty="0" smtClean="0">
                <a:latin typeface="Times New Roman"/>
                <a:ea typeface="Calibri"/>
                <a:cs typeface="Times New Roman"/>
              </a:rPr>
              <a:t>.</a:t>
            </a: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kumimoji="0" lang="kk-KZ"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br>
              <a:rPr kumimoji="0" lang="kk-KZ"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lang="kk-KZ" altLang="ru-RU" sz="1600" dirty="0">
                <a:latin typeface="Times New Roman" pitchFamily="18" charset="0"/>
                <a:ea typeface="Calibri" pitchFamily="34" charset="0"/>
                <a:cs typeface="Times New Roman" pitchFamily="18" charset="0"/>
              </a:rPr>
              <a:t/>
            </a:r>
            <a:br>
              <a:rPr lang="kk-KZ" altLang="ru-RU" sz="1600" dirty="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r>
              <a:rPr lang="kk-KZ" altLang="ru-RU" sz="1600" dirty="0" smtClean="0">
                <a:latin typeface="Times New Roman" pitchFamily="18" charset="0"/>
                <a:ea typeface="Calibri" pitchFamily="34" charset="0"/>
                <a:cs typeface="Times New Roman" pitchFamily="18" charset="0"/>
              </a:rPr>
              <a:t/>
            </a:r>
            <a:br>
              <a:rPr lang="kk-KZ" altLang="ru-RU" sz="1600" dirty="0" smtClean="0">
                <a:latin typeface="Times New Roman" pitchFamily="18" charset="0"/>
                <a:ea typeface="Calibri" pitchFamily="34" charset="0"/>
                <a:cs typeface="Times New Roman" pitchFamily="18" charset="0"/>
              </a:rPr>
            </a:br>
            <a:endParaRPr kumimoji="0" lang="kk-KZ" altLang="ru-RU" sz="1600" b="0" i="0" u="none" strike="noStrike" cap="none" normalizeH="0" baseline="0" dirty="0" smtClean="0">
              <a:ln>
                <a:noFill/>
              </a:ln>
              <a:solidFill>
                <a:schemeClr val="tx1"/>
              </a:solidFill>
              <a:effectLs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531377931"/>
              </p:ext>
            </p:extLst>
          </p:nvPr>
        </p:nvGraphicFramePr>
        <p:xfrm>
          <a:off x="2699792" y="764704"/>
          <a:ext cx="3043873" cy="576064"/>
        </p:xfrm>
        <a:graphic>
          <a:graphicData uri="http://schemas.openxmlformats.org/drawingml/2006/table">
            <a:tbl>
              <a:tblPr firstRow="1" firstCol="1" bandRow="1"/>
              <a:tblGrid>
                <a:gridCol w="710248"/>
                <a:gridCol w="1163320"/>
                <a:gridCol w="1170305"/>
              </a:tblGrid>
              <a:tr h="288032">
                <a:tc>
                  <a:txBody>
                    <a:bodyPr/>
                    <a:lstStyle/>
                    <a:p>
                      <a:pPr>
                        <a:lnSpc>
                          <a:spcPct val="115000"/>
                        </a:lnSpc>
                        <a:spcAft>
                          <a:spcPts val="0"/>
                        </a:spcAft>
                        <a:tabLst>
                          <a:tab pos="1173480" algn="l"/>
                        </a:tabLst>
                      </a:pPr>
                      <a:r>
                        <a:rPr lang="kk-KZ" sz="1200" dirty="0">
                          <a:effectLst/>
                          <a:latin typeface="Times New Roman"/>
                          <a:ea typeface="Calibri"/>
                          <a:cs typeface="Times New Roman"/>
                        </a:rPr>
                        <a:t>1-бағам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effectLst/>
                          <a:latin typeface="Times New Roman"/>
                          <a:ea typeface="Calibri"/>
                          <a:cs typeface="Times New Roman"/>
                        </a:rPr>
                        <a:t>2-бағам</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effectLst/>
                          <a:latin typeface="Times New Roman"/>
                          <a:ea typeface="Calibri"/>
                          <a:cs typeface="Times New Roman"/>
                        </a:rPr>
                        <a:t>3-бағам</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nSpc>
                          <a:spcPct val="115000"/>
                        </a:lnSpc>
                        <a:spcAft>
                          <a:spcPts val="0"/>
                        </a:spcAft>
                      </a:pPr>
                      <a:r>
                        <a:rPr lang="kk-KZ" sz="1200">
                          <a:effectLst/>
                          <a:latin typeface="Times New Roman"/>
                          <a:ea typeface="Calibri"/>
                          <a:cs typeface="Times New Roman"/>
                        </a:rPr>
                        <a:t>4</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effectLst/>
                          <a:latin typeface="Times New Roman"/>
                          <a:ea typeface="Calibri"/>
                          <a:cs typeface="Times New Roman"/>
                        </a:rPr>
                        <a:t>9</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effectLst/>
                          <a:latin typeface="Times New Roman"/>
                          <a:ea typeface="Calibri"/>
                          <a:cs typeface="Times New Roman"/>
                        </a:rPr>
                        <a:t>16</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Диаграмма 6"/>
          <p:cNvGraphicFramePr/>
          <p:nvPr>
            <p:extLst>
              <p:ext uri="{D42A27DB-BD31-4B8C-83A1-F6EECF244321}">
                <p14:modId xmlns:p14="http://schemas.microsoft.com/office/powerpoint/2010/main" val="3984980163"/>
              </p:ext>
            </p:extLst>
          </p:nvPr>
        </p:nvGraphicFramePr>
        <p:xfrm>
          <a:off x="1763688" y="1340768"/>
          <a:ext cx="5631180"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978508079"/>
              </p:ext>
            </p:extLst>
          </p:nvPr>
        </p:nvGraphicFramePr>
        <p:xfrm>
          <a:off x="2555776" y="4365104"/>
          <a:ext cx="3019742" cy="420624"/>
        </p:xfrm>
        <a:graphic>
          <a:graphicData uri="http://schemas.openxmlformats.org/drawingml/2006/table">
            <a:tbl>
              <a:tblPr firstRow="1" firstCol="1" bandRow="1"/>
              <a:tblGrid>
                <a:gridCol w="1447165"/>
                <a:gridCol w="672147"/>
                <a:gridCol w="900430"/>
              </a:tblGrid>
              <a:tr h="0">
                <a:tc>
                  <a:txBody>
                    <a:bodyPr/>
                    <a:lstStyle/>
                    <a:p>
                      <a:pPr algn="ctr">
                        <a:lnSpc>
                          <a:spcPct val="115000"/>
                        </a:lnSpc>
                        <a:spcAft>
                          <a:spcPts val="0"/>
                        </a:spcAft>
                        <a:tabLst>
                          <a:tab pos="1173480" algn="l"/>
                        </a:tabLst>
                      </a:pPr>
                      <a:r>
                        <a:rPr lang="kk-KZ" sz="1200" dirty="0">
                          <a:effectLst/>
                          <a:latin typeface="Times New Roman"/>
                          <a:ea typeface="Calibri"/>
                          <a:cs typeface="Times New Roman"/>
                        </a:rPr>
                        <a:t>1-бағам</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effectLst/>
                          <a:latin typeface="Times New Roman"/>
                          <a:ea typeface="Calibri"/>
                          <a:cs typeface="Times New Roman"/>
                        </a:rPr>
                        <a:t>2-бағам</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effectLst/>
                          <a:latin typeface="Times New Roman"/>
                          <a:ea typeface="Calibri"/>
                          <a:cs typeface="Times New Roman"/>
                        </a:rPr>
                        <a:t>3-бағам</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kk-KZ" sz="1200" dirty="0">
                          <a:effectLst/>
                          <a:latin typeface="Times New Roman"/>
                          <a:ea typeface="Calibri"/>
                          <a:cs typeface="Times New Roman"/>
                        </a:rPr>
                        <a:t>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effectLst/>
                          <a:latin typeface="Times New Roman"/>
                          <a:ea typeface="Calibri"/>
                          <a:cs typeface="Times New Roman"/>
                        </a:rPr>
                        <a:t>2</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effectLst/>
                          <a:latin typeface="Times New Roman"/>
                          <a:ea typeface="Calibri"/>
                          <a:cs typeface="Times New Roman"/>
                        </a:rPr>
                        <a:t>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Диаграмма 8"/>
          <p:cNvGraphicFramePr/>
          <p:nvPr>
            <p:extLst>
              <p:ext uri="{D42A27DB-BD31-4B8C-83A1-F6EECF244321}">
                <p14:modId xmlns:p14="http://schemas.microsoft.com/office/powerpoint/2010/main" val="2596088741"/>
              </p:ext>
            </p:extLst>
          </p:nvPr>
        </p:nvGraphicFramePr>
        <p:xfrm>
          <a:off x="1907704" y="4869160"/>
          <a:ext cx="4960620" cy="1872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8347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15424" cy="6858000"/>
          </a:xfrm>
        </p:spPr>
        <p:txBody>
          <a:bodyPr/>
          <a:lstStyle/>
          <a:p>
            <a:endParaRPr lang="ru-RU" dirty="0"/>
          </a:p>
        </p:txBody>
      </p:sp>
      <p:sp>
        <p:nvSpPr>
          <p:cNvPr id="4" name="Прямоугольник 3"/>
          <p:cNvSpPr/>
          <p:nvPr/>
        </p:nvSpPr>
        <p:spPr>
          <a:xfrm>
            <a:off x="179512" y="116632"/>
            <a:ext cx="8712968" cy="273630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ru-RU" sz="14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Оқу</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жылы</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ішінде</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әр</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түрлі</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психологиялық</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практикалық</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жаттығулар</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өткізілді</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мысалы</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бақылау</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әңгімелесу</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сауалнама</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тренингтер</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және</a:t>
            </a:r>
            <a:r>
              <a:rPr lang="ru-RU" sz="1600" dirty="0">
                <a:solidFill>
                  <a:schemeClr val="tx1"/>
                </a:solidFill>
                <a:latin typeface="Times New Roman"/>
                <a:ea typeface="Calibri"/>
                <a:cs typeface="Times New Roman"/>
              </a:rPr>
              <a:t>    топ </a:t>
            </a:r>
            <a:r>
              <a:rPr lang="ru-RU" sz="1600" dirty="0" err="1">
                <a:solidFill>
                  <a:schemeClr val="tx1"/>
                </a:solidFill>
                <a:latin typeface="Times New Roman"/>
                <a:ea typeface="Calibri"/>
                <a:cs typeface="Times New Roman"/>
              </a:rPr>
              <a:t>кураторларымен</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бірге</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психологиялық</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карталар</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құрылды</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Карточкалар</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мінездің</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ерекшеліктерін</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жеке</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сфераның</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ерекшеліктерін</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сыртқы</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әлеммен</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қарым-қатынас</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ерекшеліктерін</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және</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әр</a:t>
            </a:r>
            <a:r>
              <a:rPr lang="ru-RU" sz="1600" dirty="0">
                <a:solidFill>
                  <a:schemeClr val="tx1"/>
                </a:solidFill>
                <a:latin typeface="Times New Roman"/>
                <a:ea typeface="Calibri"/>
                <a:cs typeface="Times New Roman"/>
              </a:rPr>
              <a:t> </a:t>
            </a:r>
            <a:r>
              <a:rPr lang="kk-KZ" sz="1600" dirty="0">
                <a:solidFill>
                  <a:schemeClr val="tx1"/>
                </a:solidFill>
                <a:latin typeface="Times New Roman"/>
                <a:ea typeface="Calibri"/>
                <a:cs typeface="Times New Roman"/>
              </a:rPr>
              <a:t> студенттің </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қарым-қатынас</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ерекшеліктерін</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ашады</a:t>
            </a:r>
            <a:r>
              <a:rPr lang="ru-RU" sz="1600" dirty="0">
                <a:solidFill>
                  <a:schemeClr val="tx1"/>
                </a:solidFill>
                <a:latin typeface="Times New Roman"/>
                <a:ea typeface="Calibri"/>
                <a:cs typeface="Times New Roman"/>
              </a:rPr>
              <a:t>. Осы </a:t>
            </a:r>
            <a:r>
              <a:rPr lang="ru-RU" sz="1600" dirty="0" err="1">
                <a:solidFill>
                  <a:schemeClr val="tx1"/>
                </a:solidFill>
                <a:latin typeface="Times New Roman"/>
                <a:ea typeface="Calibri"/>
                <a:cs typeface="Times New Roman"/>
              </a:rPr>
              <a:t>жұмыстардың</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көрсеткіштері</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бойынша</a:t>
            </a:r>
            <a:r>
              <a:rPr lang="ru-RU" sz="1600" dirty="0">
                <a:solidFill>
                  <a:schemeClr val="tx1"/>
                </a:solidFill>
                <a:latin typeface="Times New Roman"/>
                <a:ea typeface="Calibri"/>
                <a:cs typeface="Times New Roman"/>
              </a:rPr>
              <a:t> психолог пен </a:t>
            </a:r>
            <a:r>
              <a:rPr lang="ru-RU" sz="1600" dirty="0" err="1">
                <a:solidFill>
                  <a:schemeClr val="tx1"/>
                </a:solidFill>
                <a:latin typeface="Times New Roman"/>
                <a:ea typeface="Calibri"/>
                <a:cs typeface="Times New Roman"/>
              </a:rPr>
              <a:t>студенттер</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бірлесіп</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түзету</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жұмыстарын</a:t>
            </a:r>
            <a:r>
              <a:rPr lang="ru-RU" sz="1600" dirty="0">
                <a:solidFill>
                  <a:schemeClr val="tx1"/>
                </a:solidFill>
                <a:latin typeface="Times New Roman"/>
                <a:ea typeface="Calibri"/>
                <a:cs typeface="Times New Roman"/>
              </a:rPr>
              <a:t> </a:t>
            </a:r>
            <a:r>
              <a:rPr lang="ru-RU" sz="1600" dirty="0" err="1">
                <a:solidFill>
                  <a:schemeClr val="tx1"/>
                </a:solidFill>
                <a:latin typeface="Times New Roman"/>
                <a:ea typeface="Calibri"/>
                <a:cs typeface="Times New Roman"/>
              </a:rPr>
              <a:t>жүргізді</a:t>
            </a:r>
            <a:r>
              <a:rPr lang="ru-RU" sz="1600" dirty="0">
                <a:solidFill>
                  <a:schemeClr val="tx1"/>
                </a:solidFill>
                <a:latin typeface="Times New Roman"/>
                <a:ea typeface="Calibri"/>
                <a:cs typeface="Times New Roman"/>
              </a:rPr>
              <a:t>.</a:t>
            </a:r>
            <a:r>
              <a:rPr lang="kk-KZ" sz="1600" dirty="0">
                <a:solidFill>
                  <a:schemeClr val="tx1"/>
                </a:solidFill>
                <a:latin typeface="Times New Roman"/>
                <a:ea typeface="Calibri"/>
                <a:cs typeface="Times New Roman"/>
              </a:rPr>
              <a:t>  Мазасыздықты зерттейтін I және II курстардың арасында біз «Адам, жол, ағаш» тақырыбында тест жүргіздік, тест нәтижелері бойынша әр студенттің мазасыздық деңгейі анықталып, жеке психологиялық консультациялар өткізілді. Тест нәтижелері бойынша түзету жұмыстары тренинг түрінде жүргізілді. Тренингте студенттер бір-бірімен идеяларымен және ойларымен бөлісті, өзін-өзі бағалауды қалай дұрыс беру керектігін үйренді, бірлігі мен достығы арта түсті. Тренинг топтарда оң нәтиже берді.</a:t>
            </a:r>
            <a:endParaRPr lang="ru-RU" sz="1600" dirty="0">
              <a:solidFill>
                <a:schemeClr val="tx1"/>
              </a:solidFill>
            </a:endParaRPr>
          </a:p>
        </p:txBody>
      </p:sp>
      <p:pic>
        <p:nvPicPr>
          <p:cNvPr id="1028" name="Picture 4" descr="C:\Users\АКМиД\Desktop\тест\мм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083472"/>
            <a:ext cx="3861048" cy="36576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08" y="3083472"/>
            <a:ext cx="4392488" cy="365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612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14460" y="-4275856"/>
            <a:ext cx="24123763" cy="10316004"/>
          </a:xfrm>
        </p:spPr>
        <p:txBody>
          <a:bodyPr/>
          <a:lstStyle/>
          <a:p>
            <a:pPr marL="342900" lvl="0" indent="-342900">
              <a:spcBef>
                <a:spcPct val="20000"/>
              </a:spcBef>
              <a:spcAft>
                <a:spcPts val="600"/>
              </a:spcAft>
            </a:pPr>
            <a:r>
              <a:rPr lang="ru-RU" sz="1800" dirty="0">
                <a:solidFill>
                  <a:prstClr val="black">
                    <a:lumMod val="75000"/>
                    <a:lumOff val="25000"/>
                  </a:prstClr>
                </a:solidFill>
                <a:ea typeface="+mn-ea"/>
                <a:cs typeface="+mn-cs"/>
              </a:rPr>
              <a:t/>
            </a:r>
            <a:br>
              <a:rPr lang="ru-RU" sz="1800" dirty="0">
                <a:solidFill>
                  <a:prstClr val="black">
                    <a:lumMod val="75000"/>
                    <a:lumOff val="25000"/>
                  </a:prstClr>
                </a:solidFill>
                <a:ea typeface="+mn-ea"/>
                <a:cs typeface="+mn-cs"/>
              </a:rPr>
            </a:br>
            <a:endParaRPr lang="ru-RU"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43" y="202337"/>
            <a:ext cx="3930930" cy="298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C:\Users\АКМиД\Desktop\тест\дд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2229"/>
            <a:ext cx="3888432" cy="307275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АКМиД\Desktop\тест\эээ.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429000"/>
            <a:ext cx="594928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164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5616624"/>
          </a:xfrm>
        </p:spPr>
        <p:txBody>
          <a:bodyPr/>
          <a:lstStyle/>
          <a:p>
            <a:r>
              <a:rPr lang="ru-RU" sz="1600" b="1" dirty="0" err="1">
                <a:solidFill>
                  <a:prstClr val="black"/>
                </a:solidFill>
                <a:latin typeface="Times New Roman"/>
                <a:ea typeface="Calibri"/>
                <a:cs typeface="Times New Roman"/>
              </a:rPr>
              <a:t>Девиантты</a:t>
            </a:r>
            <a:r>
              <a:rPr lang="ru-RU" sz="1600" b="1" dirty="0">
                <a:solidFill>
                  <a:prstClr val="black"/>
                </a:solidFill>
                <a:latin typeface="Times New Roman"/>
                <a:ea typeface="Calibri"/>
                <a:cs typeface="Times New Roman"/>
              </a:rPr>
              <a:t>  м</a:t>
            </a:r>
            <a:r>
              <a:rPr lang="kk-KZ" sz="1600" b="1" dirty="0">
                <a:solidFill>
                  <a:prstClr val="black"/>
                </a:solidFill>
                <a:latin typeface="Times New Roman"/>
                <a:ea typeface="Calibri"/>
                <a:cs typeface="Times New Roman"/>
              </a:rPr>
              <a:t>інез-құлықты білім алушылар көбінде толык емес отбасыдан шыгады. Біз ондай балаларды  </a:t>
            </a:r>
            <a:r>
              <a:rPr lang="kk-KZ" sz="1600" b="1" dirty="0" smtClean="0">
                <a:solidFill>
                  <a:prstClr val="black"/>
                </a:solidFill>
                <a:latin typeface="Times New Roman"/>
                <a:ea typeface="Calibri"/>
                <a:cs typeface="Times New Roman"/>
              </a:rPr>
              <a:t>қауіп </a:t>
            </a:r>
            <a:r>
              <a:rPr lang="kk-KZ" sz="1600" b="1" dirty="0">
                <a:solidFill>
                  <a:prstClr val="black"/>
                </a:solidFill>
                <a:latin typeface="Times New Roman"/>
                <a:ea typeface="Calibri"/>
                <a:cs typeface="Times New Roman"/>
              </a:rPr>
              <a:t>қатер тобына тіркеп, ол баламен жеке жұмыс және топпен  бірге жұмыс жасаймыз </a:t>
            </a:r>
            <a:r>
              <a:rPr lang="kk-KZ" sz="1600" b="1" dirty="0" smtClean="0">
                <a:solidFill>
                  <a:prstClr val="black"/>
                </a:solidFill>
                <a:latin typeface="Times New Roman"/>
                <a:ea typeface="Calibri"/>
                <a:cs typeface="Times New Roman"/>
              </a:rPr>
              <a:t> және  </a:t>
            </a:r>
            <a:r>
              <a:rPr lang="kk-KZ" sz="1600" b="1" dirty="0">
                <a:solidFill>
                  <a:prstClr val="black"/>
                </a:solidFill>
                <a:latin typeface="Times New Roman"/>
                <a:ea typeface="Calibri"/>
                <a:cs typeface="Times New Roman"/>
              </a:rPr>
              <a:t>топ </a:t>
            </a:r>
            <a:r>
              <a:rPr lang="kk-KZ" sz="1600" b="1" dirty="0" smtClean="0">
                <a:solidFill>
                  <a:prstClr val="black"/>
                </a:solidFill>
                <a:latin typeface="Times New Roman"/>
                <a:ea typeface="Calibri"/>
                <a:cs typeface="Times New Roman"/>
              </a:rPr>
              <a:t>кураторымен, топ </a:t>
            </a:r>
            <a:r>
              <a:rPr lang="kk-KZ" sz="1600" b="1" dirty="0">
                <a:solidFill>
                  <a:prstClr val="black"/>
                </a:solidFill>
                <a:latin typeface="Times New Roman"/>
                <a:ea typeface="Calibri"/>
                <a:cs typeface="Times New Roman"/>
              </a:rPr>
              <a:t>шеберімен бірге үйіне  АКТ ЖБУ жасау қарастырылған. </a:t>
            </a:r>
            <a:br>
              <a:rPr lang="kk-KZ" sz="1600" b="1" dirty="0">
                <a:solidFill>
                  <a:prstClr val="black"/>
                </a:solidFill>
                <a:latin typeface="Times New Roman"/>
                <a:ea typeface="Calibri"/>
                <a:cs typeface="Times New Roman"/>
              </a:rPr>
            </a:br>
            <a:r>
              <a:rPr lang="kk-KZ" sz="1600" b="1" dirty="0">
                <a:solidFill>
                  <a:prstClr val="black"/>
                </a:solidFill>
                <a:latin typeface="Times New Roman"/>
                <a:ea typeface="Calibri"/>
                <a:cs typeface="Times New Roman"/>
              </a:rPr>
              <a:t>Осы жағдайда  тізімде тұрған студенттермен топпен және жеке  жұмыстар жасалынып, үнемі бақылауда ұстау.</a:t>
            </a:r>
            <a:br>
              <a:rPr lang="kk-KZ" sz="1600" b="1" dirty="0">
                <a:solidFill>
                  <a:prstClr val="black"/>
                </a:solidFill>
                <a:latin typeface="Times New Roman"/>
                <a:ea typeface="Calibri"/>
                <a:cs typeface="Times New Roman"/>
              </a:rPr>
            </a:br>
            <a:r>
              <a:rPr lang="kk-KZ" sz="1600" b="1" dirty="0">
                <a:solidFill>
                  <a:prstClr val="black"/>
                </a:solidFill>
                <a:latin typeface="Times New Roman"/>
                <a:ea typeface="Calibri"/>
                <a:cs typeface="Times New Roman"/>
              </a:rPr>
              <a:t>Ұсыныстарым- куратормен және топ шеберлеріне баланы қоғамдық  жұмыстарға белсене қатыстыру және үнемі мадақтау, ягни (сенің қолыңнан келеді, </a:t>
            </a:r>
            <a:r>
              <a:rPr lang="kk-KZ" sz="1600" b="1" dirty="0" smtClean="0">
                <a:solidFill>
                  <a:prstClr val="black"/>
                </a:solidFill>
                <a:latin typeface="Times New Roman"/>
                <a:ea typeface="Calibri"/>
                <a:cs typeface="Times New Roman"/>
              </a:rPr>
              <a:t> болашақта сенен үлкен үміт күтеміз т.б)</a:t>
            </a:r>
            <a:r>
              <a:rPr lang="ru-RU" sz="1600" b="1" dirty="0">
                <a:solidFill>
                  <a:prstClr val="black"/>
                </a:solidFill>
                <a:latin typeface="Times New Roman"/>
                <a:ea typeface="Calibri"/>
                <a:cs typeface="Times New Roman"/>
              </a:rPr>
              <a:t/>
            </a:r>
            <a:br>
              <a:rPr lang="ru-RU" sz="1600" b="1" dirty="0">
                <a:solidFill>
                  <a:prstClr val="black"/>
                </a:solidFill>
                <a:latin typeface="Times New Roman"/>
                <a:ea typeface="Calibri"/>
                <a:cs typeface="Times New Roman"/>
              </a:rPr>
            </a:br>
            <a:r>
              <a:rPr lang="ru-RU" sz="1600" b="1" dirty="0">
                <a:solidFill>
                  <a:prstClr val="black"/>
                </a:solidFill>
                <a:latin typeface="Times New Roman"/>
                <a:ea typeface="Calibri"/>
                <a:cs typeface="Times New Roman"/>
              </a:rPr>
              <a:t>   </a:t>
            </a:r>
            <a:r>
              <a:rPr lang="ru-RU" sz="1600" b="1" dirty="0" smtClean="0">
                <a:solidFill>
                  <a:prstClr val="black"/>
                </a:solidFill>
                <a:latin typeface="Times New Roman"/>
                <a:ea typeface="Calibri"/>
                <a:cs typeface="Times New Roman"/>
              </a:rPr>
              <a:t/>
            </a:r>
            <a:br>
              <a:rPr lang="ru-RU" sz="1600" b="1" dirty="0" smtClean="0">
                <a:solidFill>
                  <a:prstClr val="black"/>
                </a:solidFill>
                <a:latin typeface="Times New Roman"/>
                <a:ea typeface="Calibri"/>
                <a:cs typeface="Times New Roman"/>
              </a:rPr>
            </a:br>
            <a:endParaRPr lang="ru-RU" dirty="0"/>
          </a:p>
        </p:txBody>
      </p:sp>
    </p:spTree>
    <p:extLst>
      <p:ext uri="{BB962C8B-B14F-4D97-AF65-F5344CB8AC3E}">
        <p14:creationId xmlns:p14="http://schemas.microsoft.com/office/powerpoint/2010/main" val="1760775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4624"/>
            <a:ext cx="9036496" cy="6192688"/>
          </a:xfrm>
        </p:spPr>
        <p:txBody>
          <a:bodyPr/>
          <a:lstStyle/>
          <a:p>
            <a:endParaRPr lang="ru-RU" dirty="0"/>
          </a:p>
        </p:txBody>
      </p:sp>
      <p:pic>
        <p:nvPicPr>
          <p:cNvPr id="1027" name="Picture 3" descr="C:\Users\АКМиД\Desktop\тест\назарларынызга рахме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86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949280"/>
          </a:xfrm>
        </p:spPr>
        <p:txBody>
          <a:bodyPr/>
          <a:lstStyle/>
          <a:p>
            <a:r>
              <a:rPr lang="ru-RU" dirty="0" smtClean="0"/>
              <a:t>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0"/>
            <a:ext cx="8821737" cy="628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84784"/>
            <a:ext cx="80232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31" y="2503572"/>
            <a:ext cx="8693150"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8" y="4398993"/>
            <a:ext cx="869315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трелка вниз 3"/>
          <p:cNvSpPr/>
          <p:nvPr/>
        </p:nvSpPr>
        <p:spPr>
          <a:xfrm>
            <a:off x="4616925" y="2161059"/>
            <a:ext cx="63951" cy="3318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5" name="Стрелка вниз 4"/>
          <p:cNvSpPr/>
          <p:nvPr/>
        </p:nvSpPr>
        <p:spPr>
          <a:xfrm>
            <a:off x="4585651" y="3967683"/>
            <a:ext cx="45719" cy="39742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78816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036496" cy="6741368"/>
          </a:xfrm>
        </p:spPr>
        <p:txBody>
          <a:bodyPr/>
          <a:lstStyle/>
          <a:p>
            <a:r>
              <a:rPr lang="kk-KZ" dirty="0" smtClean="0"/>
              <a:t>                                                      </a:t>
            </a:r>
            <a:endParaRPr lang="ru-RU" dirty="0"/>
          </a:p>
        </p:txBody>
      </p:sp>
      <p:sp>
        <p:nvSpPr>
          <p:cNvPr id="4" name="Прямоугольник 3"/>
          <p:cNvSpPr/>
          <p:nvPr/>
        </p:nvSpPr>
        <p:spPr>
          <a:xfrm>
            <a:off x="107504" y="0"/>
            <a:ext cx="9001000" cy="9171742"/>
          </a:xfrm>
          <a:prstGeom prst="rect">
            <a:avLst/>
          </a:prstGeom>
        </p:spPr>
        <p:txBody>
          <a:bodyPr wrap="square">
            <a:spAutoFit/>
          </a:bodyPr>
          <a:lstStyle/>
          <a:p>
            <a:r>
              <a:rPr lang="ru-RU" b="0" i="1" dirty="0" smtClean="0">
                <a:solidFill>
                  <a:srgbClr val="000000"/>
                </a:solidFill>
                <a:effectLst/>
                <a:latin typeface="Open Sans"/>
              </a:rPr>
              <a:t>	</a:t>
            </a:r>
          </a:p>
          <a:p>
            <a:endParaRPr lang="ru-RU" sz="1600" i="1" dirty="0">
              <a:solidFill>
                <a:srgbClr val="000000"/>
              </a:solidFill>
              <a:latin typeface="Open Sans"/>
            </a:endParaRPr>
          </a:p>
          <a:p>
            <a:endParaRPr lang="ru-RU" sz="1600" b="0" i="1" dirty="0" smtClean="0">
              <a:solidFill>
                <a:srgbClr val="000000"/>
              </a:solidFill>
              <a:effectLst/>
              <a:latin typeface="Open Sans"/>
            </a:endParaRPr>
          </a:p>
          <a:p>
            <a:endParaRPr lang="kk-KZ" sz="1600" i="1" dirty="0">
              <a:solidFill>
                <a:srgbClr val="000000"/>
              </a:solidFill>
              <a:latin typeface="Open Sans"/>
            </a:endParaRPr>
          </a:p>
          <a:p>
            <a:endParaRPr lang="kk-KZ" sz="1600" b="0" i="1" dirty="0" smtClean="0">
              <a:solidFill>
                <a:srgbClr val="000000"/>
              </a:solidFill>
              <a:effectLst/>
              <a:latin typeface="Open Sans"/>
            </a:endParaRPr>
          </a:p>
          <a:p>
            <a:endParaRPr lang="kk-KZ" sz="1600" i="1" dirty="0">
              <a:solidFill>
                <a:srgbClr val="000000"/>
              </a:solidFill>
              <a:latin typeface="Open Sans"/>
            </a:endParaRPr>
          </a:p>
          <a:p>
            <a:endParaRPr lang="kk-KZ" sz="1600" b="0" i="1" dirty="0" smtClean="0">
              <a:solidFill>
                <a:srgbClr val="000000"/>
              </a:solidFill>
              <a:effectLst/>
              <a:latin typeface="Open Sans"/>
            </a:endParaRPr>
          </a:p>
          <a:p>
            <a:endParaRPr lang="kk-KZ" sz="1600" i="1" dirty="0">
              <a:solidFill>
                <a:srgbClr val="000000"/>
              </a:solidFill>
              <a:latin typeface="Open Sans"/>
            </a:endParaRPr>
          </a:p>
          <a:p>
            <a:endParaRPr lang="kk-KZ" sz="1600" b="0" i="1" dirty="0" smtClean="0">
              <a:solidFill>
                <a:srgbClr val="000000"/>
              </a:solidFill>
              <a:effectLst/>
              <a:latin typeface="Open Sans"/>
            </a:endParaRPr>
          </a:p>
          <a:p>
            <a:endParaRPr lang="kk-KZ" sz="1600" i="1" dirty="0">
              <a:solidFill>
                <a:srgbClr val="000000"/>
              </a:solidFill>
              <a:latin typeface="Open Sans"/>
            </a:endParaRPr>
          </a:p>
          <a:p>
            <a:endParaRPr lang="ru-RU" sz="1600" b="0" i="1" dirty="0" smtClean="0">
              <a:solidFill>
                <a:srgbClr val="000000"/>
              </a:solidFill>
              <a:effectLst/>
              <a:latin typeface="Open Sans"/>
            </a:endParaRPr>
          </a:p>
          <a:p>
            <a:r>
              <a:rPr lang="ru-RU" sz="1600" b="0" i="1" dirty="0" smtClean="0">
                <a:solidFill>
                  <a:srgbClr val="000000"/>
                </a:solidFill>
                <a:effectLst/>
                <a:latin typeface="Open Sans"/>
              </a:rPr>
              <a:t>		</a:t>
            </a:r>
          </a:p>
          <a:p>
            <a:endParaRPr lang="ru-RU" sz="1600" i="1" dirty="0">
              <a:solidFill>
                <a:srgbClr val="000000"/>
              </a:solidFill>
              <a:latin typeface="Open Sans"/>
            </a:endParaRPr>
          </a:p>
          <a:p>
            <a:endParaRPr lang="ru-RU" sz="1600" b="0" i="1" dirty="0" smtClean="0">
              <a:solidFill>
                <a:srgbClr val="000000"/>
              </a:solidFill>
              <a:effectLst/>
              <a:latin typeface="Open Sans"/>
            </a:endParaRPr>
          </a:p>
          <a:p>
            <a:endParaRPr lang="ru-RU" sz="1600" i="1" dirty="0">
              <a:solidFill>
                <a:srgbClr val="000000"/>
              </a:solidFill>
              <a:latin typeface="Open Sans"/>
            </a:endParaRPr>
          </a:p>
          <a:p>
            <a:r>
              <a:rPr lang="ru-RU" sz="1600" i="1" dirty="0">
                <a:solidFill>
                  <a:srgbClr val="000000"/>
                </a:solidFill>
                <a:latin typeface="Open Sans"/>
              </a:rPr>
              <a:t>	</a:t>
            </a:r>
            <a:endParaRPr lang="kk-KZ" sz="1600" i="1" dirty="0">
              <a:solidFill>
                <a:srgbClr val="000000"/>
              </a:solidFill>
              <a:latin typeface="Open Sans"/>
            </a:endParaRPr>
          </a:p>
          <a:p>
            <a:endParaRPr lang="kk-KZ" sz="1600" i="1" dirty="0" smtClean="0">
              <a:solidFill>
                <a:srgbClr val="000000"/>
              </a:solidFill>
              <a:latin typeface="Open Sans"/>
            </a:endParaRPr>
          </a:p>
          <a:p>
            <a:endParaRPr lang="kk-KZ" sz="1600" i="1" dirty="0">
              <a:solidFill>
                <a:srgbClr val="000000"/>
              </a:solidFill>
              <a:latin typeface="Open Sans"/>
            </a:endParaRPr>
          </a:p>
          <a:p>
            <a:endParaRPr lang="kk-KZ" sz="1600" i="1" dirty="0" smtClean="0">
              <a:solidFill>
                <a:srgbClr val="000000"/>
              </a:solidFill>
              <a:latin typeface="Open Sans"/>
            </a:endParaRPr>
          </a:p>
          <a:p>
            <a:r>
              <a:rPr lang="ru-RU" sz="1600" b="0" i="1" dirty="0" smtClean="0">
                <a:solidFill>
                  <a:srgbClr val="000000"/>
                </a:solidFill>
                <a:effectLst/>
                <a:latin typeface="Open Sans"/>
              </a:rPr>
              <a:t>	</a:t>
            </a:r>
          </a:p>
          <a:p>
            <a:r>
              <a:rPr lang="ru-RU" sz="1600" b="0" i="1" dirty="0" smtClean="0">
                <a:solidFill>
                  <a:srgbClr val="000000"/>
                </a:solidFill>
                <a:effectLst/>
                <a:latin typeface="Open Sans"/>
              </a:rPr>
              <a:t>	</a:t>
            </a:r>
            <a:endParaRPr lang="kk-KZ" i="1" dirty="0">
              <a:solidFill>
                <a:srgbClr val="000000"/>
              </a:solidFill>
              <a:latin typeface="Open Sans"/>
            </a:endParaRPr>
          </a:p>
          <a:p>
            <a:endParaRPr lang="kk-KZ" i="1" dirty="0" smtClean="0">
              <a:solidFill>
                <a:srgbClr val="000000"/>
              </a:solidFill>
              <a:latin typeface="Open Sans"/>
            </a:endParaRPr>
          </a:p>
          <a:p>
            <a:endParaRPr lang="kk-KZ" i="1" dirty="0">
              <a:solidFill>
                <a:srgbClr val="000000"/>
              </a:solidFill>
              <a:latin typeface="Open Sans"/>
            </a:endParaRPr>
          </a:p>
          <a:p>
            <a:endParaRPr lang="kk-KZ" i="1" dirty="0" smtClean="0">
              <a:solidFill>
                <a:srgbClr val="000000"/>
              </a:solidFill>
              <a:latin typeface="Open Sans"/>
            </a:endParaRPr>
          </a:p>
          <a:p>
            <a:endParaRPr lang="kk-KZ" i="1" dirty="0">
              <a:solidFill>
                <a:srgbClr val="000000"/>
              </a:solidFill>
              <a:latin typeface="Open Sans"/>
            </a:endParaRPr>
          </a:p>
          <a:p>
            <a:endParaRPr lang="kk-KZ" i="1" dirty="0" smtClean="0">
              <a:solidFill>
                <a:srgbClr val="000000"/>
              </a:solidFill>
              <a:latin typeface="Open Sans"/>
            </a:endParaRPr>
          </a:p>
          <a:p>
            <a:endParaRPr lang="kk-KZ" i="1" dirty="0">
              <a:solidFill>
                <a:srgbClr val="000000"/>
              </a:solidFill>
              <a:latin typeface="Open Sans"/>
            </a:endParaRPr>
          </a:p>
          <a:p>
            <a:endParaRPr lang="kk-KZ" i="1" dirty="0" smtClean="0">
              <a:solidFill>
                <a:srgbClr val="000000"/>
              </a:solidFill>
              <a:latin typeface="Open Sans"/>
            </a:endParaRPr>
          </a:p>
          <a:p>
            <a:endParaRPr lang="kk-KZ" i="1" dirty="0">
              <a:solidFill>
                <a:srgbClr val="000000"/>
              </a:solidFill>
              <a:latin typeface="Open Sans"/>
            </a:endParaRPr>
          </a:p>
          <a:p>
            <a:endParaRPr lang="kk-KZ" i="1" dirty="0" smtClean="0">
              <a:solidFill>
                <a:srgbClr val="000000"/>
              </a:solidFill>
              <a:latin typeface="Open Sans"/>
            </a:endParaRPr>
          </a:p>
          <a:p>
            <a:endParaRPr lang="kk-KZ" i="1" dirty="0">
              <a:solidFill>
                <a:srgbClr val="000000"/>
              </a:solidFill>
              <a:latin typeface="Open Sans"/>
            </a:endParaRPr>
          </a:p>
          <a:p>
            <a:endParaRPr lang="kk-KZ" i="1" dirty="0" smtClean="0">
              <a:solidFill>
                <a:srgbClr val="000000"/>
              </a:solidFill>
              <a:latin typeface="Open Sans"/>
            </a:endParaRPr>
          </a:p>
          <a:p>
            <a:endParaRPr lang="ru-RU" i="1" dirty="0">
              <a:solidFill>
                <a:srgbClr val="000000"/>
              </a:solidFill>
              <a:latin typeface="Open Sans"/>
            </a:endParaRPr>
          </a:p>
          <a:p>
            <a:endParaRPr lang="kk-KZ" i="1" dirty="0" smtClean="0">
              <a:solidFill>
                <a:srgbClr val="000000"/>
              </a:solidFill>
              <a:latin typeface="Open Sans"/>
            </a:endParaRPr>
          </a:p>
          <a:p>
            <a:endParaRPr lang="ru-RU" dirty="0"/>
          </a:p>
        </p:txBody>
      </p:sp>
      <p:sp>
        <p:nvSpPr>
          <p:cNvPr id="5" name="Прямоугольник 4"/>
          <p:cNvSpPr/>
          <p:nvPr/>
        </p:nvSpPr>
        <p:spPr>
          <a:xfrm>
            <a:off x="251520" y="116632"/>
            <a:ext cx="8712968" cy="93610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lvl="0"/>
            <a:r>
              <a:rPr lang="ru-RU" sz="1600" i="1" dirty="0" err="1">
                <a:solidFill>
                  <a:srgbClr val="000000"/>
                </a:solidFill>
                <a:latin typeface="Times New Roman" panose="02020603050405020304" pitchFamily="18" charset="0"/>
                <a:cs typeface="Times New Roman" panose="02020603050405020304" pitchFamily="18" charset="0"/>
              </a:rPr>
              <a:t>Жоғарғы</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жастағы</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жасөспірімдер</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мінез</a:t>
            </a:r>
            <a:r>
              <a:rPr lang="ru-RU" sz="1600" i="1" dirty="0">
                <a:solidFill>
                  <a:srgbClr val="000000"/>
                </a:solidFill>
                <a:latin typeface="Times New Roman" panose="02020603050405020304" pitchFamily="18" charset="0"/>
                <a:cs typeface="Times New Roman" panose="02020603050405020304" pitchFamily="18" charset="0"/>
              </a:rPr>
              <a:t> - </a:t>
            </a:r>
            <a:r>
              <a:rPr lang="ru-RU" sz="1600" i="1" dirty="0" err="1">
                <a:solidFill>
                  <a:srgbClr val="000000"/>
                </a:solidFill>
                <a:latin typeface="Times New Roman" panose="02020603050405020304" pitchFamily="18" charset="0"/>
                <a:cs typeface="Times New Roman" panose="02020603050405020304" pitchFamily="18" charset="0"/>
              </a:rPr>
              <a:t>құлқы</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өз</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бетінше</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өмір</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сүруге</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өзі</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шешім</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қабылдау</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өмірге</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көз</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қарасы</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қызығушылығы</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өзгереді</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Олар</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өзінен</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үлкен</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адамдардың</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ақылын</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тыңдаудан</a:t>
            </a:r>
            <a:r>
              <a:rPr lang="ru-RU" sz="1600" i="1" dirty="0">
                <a:solidFill>
                  <a:srgbClr val="000000"/>
                </a:solidFill>
                <a:latin typeface="Times New Roman" panose="02020603050405020304" pitchFamily="18" charset="0"/>
                <a:cs typeface="Times New Roman" panose="02020603050405020304" pitchFamily="18" charset="0"/>
              </a:rPr>
              <a:t> бас </a:t>
            </a:r>
            <a:r>
              <a:rPr lang="ru-RU" sz="1600" i="1" dirty="0" err="1" smtClean="0">
                <a:solidFill>
                  <a:srgbClr val="000000"/>
                </a:solidFill>
                <a:latin typeface="Times New Roman" panose="02020603050405020304" pitchFamily="18" charset="0"/>
                <a:cs typeface="Times New Roman" panose="02020603050405020304" pitchFamily="18" charset="0"/>
              </a:rPr>
              <a:t>тартады</a:t>
            </a:r>
            <a:endParaRPr lang="ru-RU" sz="1600" i="1" dirty="0">
              <a:solidFill>
                <a:srgbClr val="000000"/>
              </a:solidFill>
              <a:latin typeface="Times New Roman" panose="02020603050405020304" pitchFamily="18" charset="0"/>
              <a:cs typeface="Times New Roman" panose="02020603050405020304" pitchFamily="18" charset="0"/>
            </a:endParaRPr>
          </a:p>
        </p:txBody>
      </p:sp>
      <p:sp>
        <p:nvSpPr>
          <p:cNvPr id="6" name="Овал 5"/>
          <p:cNvSpPr/>
          <p:nvPr/>
        </p:nvSpPr>
        <p:spPr>
          <a:xfrm>
            <a:off x="251520" y="1196752"/>
            <a:ext cx="8496944" cy="90297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1600" i="1" dirty="0" err="1" smtClean="0">
                <a:solidFill>
                  <a:srgbClr val="000000"/>
                </a:solidFill>
                <a:latin typeface="Open Sans"/>
              </a:rPr>
              <a:t>Жасөспірім</a:t>
            </a:r>
            <a:r>
              <a:rPr lang="ru-RU" sz="1600" i="1" dirty="0" smtClean="0">
                <a:solidFill>
                  <a:srgbClr val="000000"/>
                </a:solidFill>
                <a:latin typeface="Open Sans"/>
              </a:rPr>
              <a:t> </a:t>
            </a:r>
            <a:r>
              <a:rPr lang="ru-RU" sz="1600" i="1" dirty="0" err="1">
                <a:solidFill>
                  <a:srgbClr val="000000"/>
                </a:solidFill>
                <a:latin typeface="Open Sans"/>
              </a:rPr>
              <a:t>тәртібінің</a:t>
            </a:r>
            <a:r>
              <a:rPr lang="ru-RU" sz="1600" i="1" dirty="0">
                <a:solidFill>
                  <a:srgbClr val="000000"/>
                </a:solidFill>
                <a:latin typeface="Open Sans"/>
              </a:rPr>
              <a:t> </a:t>
            </a:r>
            <a:r>
              <a:rPr lang="ru-RU" sz="1600" i="1" dirty="0" err="1">
                <a:solidFill>
                  <a:srgbClr val="000000"/>
                </a:solidFill>
                <a:latin typeface="Open Sans"/>
              </a:rPr>
              <a:t>өзін</a:t>
            </a:r>
            <a:r>
              <a:rPr lang="ru-RU" sz="1600" i="1" dirty="0">
                <a:solidFill>
                  <a:srgbClr val="000000"/>
                </a:solidFill>
                <a:latin typeface="Open Sans"/>
              </a:rPr>
              <a:t> </a:t>
            </a:r>
            <a:r>
              <a:rPr lang="ru-RU" sz="1600" i="1" dirty="0" err="1">
                <a:solidFill>
                  <a:srgbClr val="000000"/>
                </a:solidFill>
                <a:latin typeface="Open Sans"/>
              </a:rPr>
              <a:t>бірнеше</a:t>
            </a:r>
            <a:r>
              <a:rPr lang="ru-RU" sz="1600" i="1" dirty="0">
                <a:solidFill>
                  <a:srgbClr val="000000"/>
                </a:solidFill>
                <a:latin typeface="Open Sans"/>
              </a:rPr>
              <a:t> </a:t>
            </a:r>
            <a:r>
              <a:rPr lang="ru-RU" sz="1600" i="1" dirty="0" err="1">
                <a:solidFill>
                  <a:srgbClr val="000000"/>
                </a:solidFill>
                <a:latin typeface="Open Sans"/>
              </a:rPr>
              <a:t>топқа</a:t>
            </a:r>
            <a:r>
              <a:rPr lang="ru-RU" sz="1600" i="1" dirty="0">
                <a:solidFill>
                  <a:srgbClr val="000000"/>
                </a:solidFill>
                <a:latin typeface="Open Sans"/>
              </a:rPr>
              <a:t> </a:t>
            </a:r>
            <a:r>
              <a:rPr lang="ru-RU" sz="1600" i="1" dirty="0" err="1">
                <a:solidFill>
                  <a:srgbClr val="000000"/>
                </a:solidFill>
                <a:latin typeface="Open Sans"/>
              </a:rPr>
              <a:t>бөліп</a:t>
            </a:r>
            <a:r>
              <a:rPr lang="ru-RU" sz="1600" i="1" dirty="0">
                <a:solidFill>
                  <a:srgbClr val="000000"/>
                </a:solidFill>
                <a:latin typeface="Open Sans"/>
              </a:rPr>
              <a:t> </a:t>
            </a:r>
            <a:r>
              <a:rPr lang="ru-RU" sz="1600" i="1" dirty="0" err="1" smtClean="0">
                <a:solidFill>
                  <a:srgbClr val="000000"/>
                </a:solidFill>
                <a:latin typeface="Open Sans"/>
              </a:rPr>
              <a:t>қарауға</a:t>
            </a:r>
            <a:r>
              <a:rPr lang="ru-RU" sz="1600" i="1" dirty="0" smtClean="0">
                <a:solidFill>
                  <a:srgbClr val="000000"/>
                </a:solidFill>
                <a:latin typeface="Open Sans"/>
              </a:rPr>
              <a:t> </a:t>
            </a:r>
            <a:r>
              <a:rPr lang="ru-RU" sz="1600" i="1" dirty="0" err="1" smtClean="0">
                <a:solidFill>
                  <a:srgbClr val="000000"/>
                </a:solidFill>
                <a:latin typeface="Open Sans"/>
              </a:rPr>
              <a:t>болады</a:t>
            </a:r>
            <a:r>
              <a:rPr lang="ru-RU" sz="1600" i="1" dirty="0">
                <a:solidFill>
                  <a:srgbClr val="000000"/>
                </a:solidFill>
                <a:latin typeface="Open Sans"/>
              </a:rPr>
              <a:t>.</a:t>
            </a:r>
            <a:endParaRPr lang="ru-RU" dirty="0"/>
          </a:p>
        </p:txBody>
      </p:sp>
      <p:sp>
        <p:nvSpPr>
          <p:cNvPr id="7" name="Прямоугольник 6"/>
          <p:cNvSpPr/>
          <p:nvPr/>
        </p:nvSpPr>
        <p:spPr>
          <a:xfrm>
            <a:off x="179512" y="2636912"/>
            <a:ext cx="3456384" cy="36004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1600" i="1" dirty="0" smtClean="0">
              <a:solidFill>
                <a:srgbClr val="000000"/>
              </a:solidFill>
              <a:latin typeface="Open Sans"/>
            </a:endParaRPr>
          </a:p>
          <a:p>
            <a:r>
              <a:rPr lang="ru-RU" sz="1600" b="1" i="1" dirty="0" smtClean="0">
                <a:solidFill>
                  <a:srgbClr val="000000"/>
                </a:solidFill>
                <a:latin typeface="Times New Roman" panose="02020603050405020304" pitchFamily="18" charset="0"/>
                <a:cs typeface="Times New Roman" panose="02020603050405020304" pitchFamily="18" charset="0"/>
              </a:rPr>
              <a:t>1.</a:t>
            </a:r>
            <a:r>
              <a:rPr lang="ru-RU" sz="1600" i="1" dirty="0" smtClean="0">
                <a:solidFill>
                  <a:srgbClr val="000000"/>
                </a:solidFill>
                <a:latin typeface="Times New Roman" panose="02020603050405020304" pitchFamily="18" charset="0"/>
                <a:cs typeface="Times New Roman" panose="02020603050405020304" pitchFamily="18" charset="0"/>
              </a:rPr>
              <a:t>Олардың </a:t>
            </a:r>
            <a:r>
              <a:rPr lang="ru-RU" sz="1600" i="1" dirty="0" err="1">
                <a:solidFill>
                  <a:srgbClr val="000000"/>
                </a:solidFill>
                <a:latin typeface="Times New Roman" panose="02020603050405020304" pitchFamily="18" charset="0"/>
                <a:cs typeface="Times New Roman" panose="02020603050405020304" pitchFamily="18" charset="0"/>
              </a:rPr>
              <a:t>іс</a:t>
            </a:r>
            <a:r>
              <a:rPr lang="ru-RU" sz="1600" i="1" dirty="0">
                <a:solidFill>
                  <a:srgbClr val="000000"/>
                </a:solidFill>
                <a:latin typeface="Times New Roman" panose="02020603050405020304" pitchFamily="18" charset="0"/>
                <a:cs typeface="Times New Roman" panose="02020603050405020304" pitchFamily="18" charset="0"/>
              </a:rPr>
              <a:t> - </a:t>
            </a:r>
            <a:r>
              <a:rPr lang="ru-RU" sz="1600" i="1" dirty="0" err="1">
                <a:solidFill>
                  <a:srgbClr val="000000"/>
                </a:solidFill>
                <a:latin typeface="Times New Roman" panose="02020603050405020304" pitchFamily="18" charset="0"/>
                <a:cs typeface="Times New Roman" panose="02020603050405020304" pitchFamily="18" charset="0"/>
              </a:rPr>
              <a:t>әрекеті</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ұсақ-түйек</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бұзушылықпен</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шектеледі</a:t>
            </a:r>
            <a:r>
              <a:rPr lang="ru-RU" sz="1600" i="1" dirty="0">
                <a:solidFill>
                  <a:srgbClr val="000000"/>
                </a:solidFill>
                <a:latin typeface="Times New Roman" panose="02020603050405020304" pitchFamily="18" charset="0"/>
                <a:cs typeface="Times New Roman" panose="02020603050405020304" pitchFamily="18" charset="0"/>
              </a:rPr>
              <a:t>:</a:t>
            </a:r>
            <a:br>
              <a:rPr lang="ru-RU" sz="1600" i="1" dirty="0">
                <a:solidFill>
                  <a:srgbClr val="000000"/>
                </a:solidFill>
                <a:latin typeface="Times New Roman" panose="02020603050405020304" pitchFamily="18" charset="0"/>
                <a:cs typeface="Times New Roman" panose="02020603050405020304" pitchFamily="18" charset="0"/>
              </a:rPr>
            </a:br>
            <a:r>
              <a:rPr lang="ru-RU" sz="1600" i="1" dirty="0" err="1">
                <a:solidFill>
                  <a:srgbClr val="000000"/>
                </a:solidFill>
                <a:latin typeface="Times New Roman" panose="02020603050405020304" pitchFamily="18" charset="0"/>
                <a:cs typeface="Times New Roman" panose="02020603050405020304" pitchFamily="18" charset="0"/>
              </a:rPr>
              <a:t>сабаққа</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қатыспау</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әлеуметтік</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тәртіпке</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smtClean="0">
                <a:solidFill>
                  <a:srgbClr val="000000"/>
                </a:solidFill>
                <a:latin typeface="Times New Roman" panose="02020603050405020304" pitchFamily="18" charset="0"/>
                <a:cs typeface="Times New Roman" panose="02020603050405020304" pitchFamily="18" charset="0"/>
              </a:rPr>
              <a:t>қарсы</a:t>
            </a:r>
            <a:r>
              <a:rPr lang="ru-RU" sz="1600" i="1" dirty="0" smtClean="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ұйымдармен</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тығыз</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қарым</a:t>
            </a:r>
            <a:r>
              <a:rPr lang="ru-RU" sz="1600" i="1" dirty="0">
                <a:solidFill>
                  <a:srgbClr val="000000"/>
                </a:solidFill>
                <a:latin typeface="Times New Roman" panose="02020603050405020304" pitchFamily="18" charset="0"/>
                <a:cs typeface="Times New Roman" panose="02020603050405020304" pitchFamily="18" charset="0"/>
              </a:rPr>
              <a:t> - </a:t>
            </a:r>
            <a:r>
              <a:rPr lang="ru-RU" sz="1600" i="1" dirty="0" err="1">
                <a:solidFill>
                  <a:srgbClr val="000000"/>
                </a:solidFill>
                <a:latin typeface="Times New Roman" panose="02020603050405020304" pitchFamily="18" charset="0"/>
                <a:cs typeface="Times New Roman" panose="02020603050405020304" pitchFamily="18" charset="0"/>
              </a:rPr>
              <a:t>қатынаста</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болуы</a:t>
            </a:r>
            <a:r>
              <a:rPr lang="ru-RU" sz="1600" i="1" dirty="0" smtClean="0">
                <a:solidFill>
                  <a:srgbClr val="000000"/>
                </a:solidFill>
                <a:latin typeface="Times New Roman" panose="02020603050405020304" pitchFamily="18" charset="0"/>
                <a:cs typeface="Times New Roman" panose="02020603050405020304" pitchFamily="18" charset="0"/>
              </a:rPr>
              <a:t>.</a:t>
            </a:r>
          </a:p>
          <a:p>
            <a:endParaRPr lang="ru-RU" sz="1600" i="1" dirty="0" smtClean="0">
              <a:solidFill>
                <a:srgbClr val="000000"/>
              </a:solidFill>
              <a:latin typeface="Times New Roman" panose="02020603050405020304" pitchFamily="18" charset="0"/>
              <a:cs typeface="Times New Roman" panose="02020603050405020304" pitchFamily="18" charset="0"/>
            </a:endParaRPr>
          </a:p>
          <a:p>
            <a:endParaRPr lang="ru-RU" sz="1600" i="1" dirty="0">
              <a:solidFill>
                <a:srgbClr val="000000"/>
              </a:solidFill>
              <a:latin typeface="Open Sans"/>
            </a:endParaRPr>
          </a:p>
          <a:p>
            <a:endParaRPr lang="ru-RU" sz="1600" i="1" dirty="0" smtClean="0">
              <a:solidFill>
                <a:srgbClr val="000000"/>
              </a:solidFill>
              <a:latin typeface="Open Sans"/>
            </a:endParaRPr>
          </a:p>
          <a:p>
            <a:r>
              <a:rPr lang="ru-RU" sz="1600" i="1" dirty="0">
                <a:solidFill>
                  <a:srgbClr val="000000"/>
                </a:solidFill>
                <a:latin typeface="Open Sans"/>
              </a:rPr>
              <a:t/>
            </a:r>
            <a:br>
              <a:rPr lang="ru-RU" sz="1600" i="1" dirty="0">
                <a:solidFill>
                  <a:srgbClr val="000000"/>
                </a:solidFill>
                <a:latin typeface="Open Sans"/>
              </a:rPr>
            </a:br>
            <a:endParaRPr lang="ru-RU" dirty="0"/>
          </a:p>
        </p:txBody>
      </p:sp>
      <p:sp>
        <p:nvSpPr>
          <p:cNvPr id="9" name="Прямоугольник 8"/>
          <p:cNvSpPr/>
          <p:nvPr/>
        </p:nvSpPr>
        <p:spPr>
          <a:xfrm>
            <a:off x="5364088" y="2636912"/>
            <a:ext cx="3543256" cy="345638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ru-RU" sz="1600" b="1" i="1" dirty="0">
                <a:solidFill>
                  <a:srgbClr val="000000"/>
                </a:solidFill>
                <a:latin typeface="Times New Roman" panose="02020603050405020304" pitchFamily="18" charset="0"/>
                <a:cs typeface="Times New Roman" panose="02020603050405020304" pitchFamily="18" charset="0"/>
              </a:rPr>
              <a:t>2</a:t>
            </a:r>
            <a:r>
              <a:rPr lang="ru-RU" sz="1600" i="1" dirty="0" smtClean="0">
                <a:solidFill>
                  <a:srgbClr val="000000"/>
                </a:solidFill>
                <a:latin typeface="Times New Roman" panose="02020603050405020304" pitchFamily="18" charset="0"/>
                <a:cs typeface="Times New Roman" panose="02020603050405020304" pitchFamily="18" charset="0"/>
              </a:rPr>
              <a:t>. </a:t>
            </a:r>
            <a:r>
              <a:rPr lang="ru-RU" sz="1600" i="1" dirty="0" err="1" smtClean="0">
                <a:solidFill>
                  <a:srgbClr val="000000"/>
                </a:solidFill>
                <a:latin typeface="Times New Roman" panose="02020603050405020304" pitchFamily="18" charset="0"/>
                <a:cs typeface="Times New Roman" panose="02020603050405020304" pitchFamily="18" charset="0"/>
              </a:rPr>
              <a:t>Бұзақылық</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мазақтау</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өзінен</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әлсіз</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адамдарды</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қорқыту</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арқылы</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ақша</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талап</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ету</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жолдарымен</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тікелей</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байланыста</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Мұның</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бәрі</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әлеуметтік</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тәрбиенің</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дұрыс</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жолға</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қойылмауынан</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туындайды</a:t>
            </a:r>
            <a:r>
              <a:rPr lang="ru-RU" sz="1600" i="1" dirty="0">
                <a:solidFill>
                  <a:srgbClr val="000000"/>
                </a:solidFill>
                <a:latin typeface="Times New Roman" panose="02020603050405020304" pitchFamily="18" charset="0"/>
                <a:cs typeface="Times New Roman" panose="02020603050405020304" pitchFamily="18" charset="0"/>
              </a:rPr>
              <a:t>.</a:t>
            </a:r>
            <a:br>
              <a:rPr lang="ru-RU" sz="1600" i="1" dirty="0">
                <a:solidFill>
                  <a:srgbClr val="000000"/>
                </a:solidFill>
                <a:latin typeface="Times New Roman" panose="02020603050405020304" pitchFamily="18" charset="0"/>
                <a:cs typeface="Times New Roman" panose="02020603050405020304" pitchFamily="18" charset="0"/>
              </a:rPr>
            </a:br>
            <a:r>
              <a:rPr lang="ru-RU" sz="1600" i="1" dirty="0" err="1">
                <a:solidFill>
                  <a:srgbClr val="000000"/>
                </a:solidFill>
                <a:latin typeface="Times New Roman" panose="02020603050405020304" pitchFamily="18" charset="0"/>
                <a:cs typeface="Times New Roman" panose="02020603050405020304" pitchFamily="18" charset="0"/>
              </a:rPr>
              <a:t>Олар</a:t>
            </a:r>
            <a:r>
              <a:rPr lang="ru-RU" sz="1600" i="1" dirty="0">
                <a:solidFill>
                  <a:srgbClr val="000000"/>
                </a:solidFill>
                <a:latin typeface="Times New Roman" panose="02020603050405020304" pitchFamily="18" charset="0"/>
                <a:cs typeface="Times New Roman" panose="02020603050405020304" pitchFamily="18" charset="0"/>
              </a:rPr>
              <a:t> 30 - 80 % </a:t>
            </a:r>
            <a:r>
              <a:rPr lang="ru-RU" sz="1600" i="1" dirty="0" err="1">
                <a:solidFill>
                  <a:srgbClr val="000000"/>
                </a:solidFill>
                <a:latin typeface="Times New Roman" panose="02020603050405020304" pitchFamily="18" charset="0"/>
                <a:cs typeface="Times New Roman" panose="02020603050405020304" pitchFamily="18" charset="0"/>
              </a:rPr>
              <a:t>толық</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емес</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отбасы</a:t>
            </a:r>
            <a:r>
              <a:rPr lang="ru-RU" sz="1600" i="1" dirty="0">
                <a:solidFill>
                  <a:srgbClr val="000000"/>
                </a:solidFill>
                <a:latin typeface="Times New Roman" panose="02020603050405020304" pitchFamily="18" charset="0"/>
                <a:cs typeface="Times New Roman" panose="02020603050405020304" pitchFamily="18" charset="0"/>
              </a:rPr>
              <a:t>, 70% </a:t>
            </a:r>
            <a:r>
              <a:rPr lang="ru-RU" sz="1600" i="1" dirty="0" err="1">
                <a:solidFill>
                  <a:srgbClr val="000000"/>
                </a:solidFill>
                <a:latin typeface="Times New Roman" panose="02020603050405020304" pitchFamily="18" charset="0"/>
                <a:cs typeface="Times New Roman" panose="02020603050405020304" pitchFamily="18" charset="0"/>
              </a:rPr>
              <a:t>жасөспірімдердің</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күрделі</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мінез</a:t>
            </a:r>
            <a:r>
              <a:rPr lang="ru-RU" sz="1600" i="1" dirty="0">
                <a:solidFill>
                  <a:srgbClr val="000000"/>
                </a:solidFill>
                <a:latin typeface="Times New Roman" panose="02020603050405020304" pitchFamily="18" charset="0"/>
                <a:cs typeface="Times New Roman" panose="02020603050405020304" pitchFamily="18" charset="0"/>
              </a:rPr>
              <a:t> - </a:t>
            </a:r>
            <a:r>
              <a:rPr lang="ru-RU" sz="1600" i="1" dirty="0" err="1">
                <a:solidFill>
                  <a:srgbClr val="000000"/>
                </a:solidFill>
                <a:latin typeface="Times New Roman" panose="02020603050405020304" pitchFamily="18" charset="0"/>
                <a:cs typeface="Times New Roman" panose="02020603050405020304" pitchFamily="18" charset="0"/>
              </a:rPr>
              <a:t>құлықтың</a:t>
            </a:r>
            <a:r>
              <a:rPr lang="ru-RU" sz="1600" i="1" dirty="0">
                <a:solidFill>
                  <a:srgbClr val="000000"/>
                </a:solidFill>
                <a:latin typeface="Times New Roman" panose="02020603050405020304" pitchFamily="18" charset="0"/>
                <a:cs typeface="Times New Roman" panose="02020603050405020304" pitchFamily="18" charset="0"/>
              </a:rPr>
              <a:t> </a:t>
            </a:r>
            <a:r>
              <a:rPr lang="ru-RU" sz="1600" i="1" dirty="0" err="1">
                <a:solidFill>
                  <a:srgbClr val="000000"/>
                </a:solidFill>
                <a:latin typeface="Times New Roman" panose="02020603050405020304" pitchFamily="18" charset="0"/>
                <a:cs typeface="Times New Roman" panose="02020603050405020304" pitchFamily="18" charset="0"/>
              </a:rPr>
              <a:t>ауытқуы</a:t>
            </a:r>
            <a:r>
              <a:rPr lang="ru-RU" sz="1600" i="1" dirty="0">
                <a:solidFill>
                  <a:srgbClr val="000000"/>
                </a:solidFill>
                <a:latin typeface="Times New Roman" panose="02020603050405020304" pitchFamily="18" charset="0"/>
                <a:cs typeface="Times New Roman" panose="02020603050405020304" pitchFamily="18" charset="0"/>
              </a:rPr>
              <a:t>.</a:t>
            </a:r>
            <a:br>
              <a:rPr lang="ru-RU" sz="1600" i="1" dirty="0">
                <a:solidFill>
                  <a:srgbClr val="000000"/>
                </a:solidFill>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10" name="Стрелка вниз 9"/>
          <p:cNvSpPr/>
          <p:nvPr/>
        </p:nvSpPr>
        <p:spPr>
          <a:xfrm>
            <a:off x="1645674" y="2099728"/>
            <a:ext cx="108012" cy="50405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12" name="Стрелка вниз 11"/>
          <p:cNvSpPr/>
          <p:nvPr/>
        </p:nvSpPr>
        <p:spPr>
          <a:xfrm>
            <a:off x="7220828" y="2106584"/>
            <a:ext cx="72008" cy="50405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99058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35912" cy="6659072"/>
          </a:xfrm>
        </p:spPr>
        <p:txBody>
          <a:bodyPr>
            <a:normAutofit/>
          </a:bodyPr>
          <a:lstStyle/>
          <a:p>
            <a:pPr marL="0" indent="0">
              <a:buNone/>
            </a:pPr>
            <a:r>
              <a:rPr lang="ru-RU" i="1" dirty="0">
                <a:solidFill>
                  <a:srgbClr val="000000"/>
                </a:solidFill>
                <a:latin typeface="Open Sans"/>
              </a:rPr>
              <a:t> </a:t>
            </a:r>
            <a:endParaRPr lang="ru-RU" i="1" dirty="0" smtClean="0">
              <a:solidFill>
                <a:srgbClr val="000000"/>
              </a:solidFill>
              <a:latin typeface="Open Sans"/>
            </a:endParaRPr>
          </a:p>
          <a:p>
            <a:pPr marL="0" indent="0">
              <a:buNone/>
            </a:pPr>
            <a:endParaRPr lang="kk-KZ" i="1" dirty="0" smtClean="0">
              <a:solidFill>
                <a:srgbClr val="000000"/>
              </a:solidFill>
              <a:latin typeface="Open Sans"/>
            </a:endParaRPr>
          </a:p>
          <a:p>
            <a:pPr marL="0" indent="0">
              <a:buNone/>
            </a:pPr>
            <a:endParaRPr lang="kk-KZ" i="1" dirty="0" smtClean="0">
              <a:solidFill>
                <a:srgbClr val="000000"/>
              </a:solidFill>
              <a:latin typeface="Open Sans"/>
            </a:endParaRPr>
          </a:p>
          <a:p>
            <a:pPr marL="0" indent="0">
              <a:buNone/>
            </a:pPr>
            <a:endParaRPr lang="kk-KZ" i="1" dirty="0">
              <a:solidFill>
                <a:srgbClr val="000000"/>
              </a:solidFill>
              <a:latin typeface="Open Sans"/>
            </a:endParaRPr>
          </a:p>
          <a:p>
            <a:pPr marL="0" indent="0">
              <a:buNone/>
            </a:pPr>
            <a:endParaRPr lang="kk-KZ" i="1" dirty="0" smtClean="0">
              <a:solidFill>
                <a:srgbClr val="000000"/>
              </a:solidFill>
              <a:latin typeface="Open Sans"/>
            </a:endParaRPr>
          </a:p>
          <a:p>
            <a:pPr marL="0" indent="0">
              <a:buNone/>
            </a:pPr>
            <a:endParaRPr lang="kk-KZ" i="1" dirty="0">
              <a:solidFill>
                <a:srgbClr val="000000"/>
              </a:solidFill>
              <a:latin typeface="Open Sans"/>
            </a:endParaRPr>
          </a:p>
          <a:p>
            <a:pPr marL="0" indent="0">
              <a:buNone/>
            </a:pPr>
            <a:endParaRPr lang="kk-KZ" i="1" dirty="0" smtClean="0">
              <a:solidFill>
                <a:srgbClr val="000000"/>
              </a:solidFill>
              <a:latin typeface="Open Sans"/>
            </a:endParaRPr>
          </a:p>
          <a:p>
            <a:pPr marL="0" indent="0">
              <a:buNone/>
            </a:pPr>
            <a:endParaRPr lang="kk-KZ" i="1" dirty="0">
              <a:solidFill>
                <a:srgbClr val="000000"/>
              </a:solidFill>
              <a:latin typeface="Open Sans"/>
            </a:endParaRPr>
          </a:p>
          <a:p>
            <a:pPr marL="0" indent="0">
              <a:buNone/>
            </a:pPr>
            <a:endParaRPr lang="kk-KZ" i="1" dirty="0" smtClean="0">
              <a:solidFill>
                <a:srgbClr val="000000"/>
              </a:solidFill>
              <a:latin typeface="Open Sans"/>
            </a:endParaRPr>
          </a:p>
          <a:p>
            <a:pPr marL="0" indent="0">
              <a:buNone/>
            </a:pPr>
            <a:endParaRPr lang="kk-KZ" i="1" dirty="0">
              <a:solidFill>
                <a:srgbClr val="000000"/>
              </a:solidFill>
              <a:latin typeface="Open Sans"/>
            </a:endParaRPr>
          </a:p>
          <a:p>
            <a:pPr marL="0" indent="0" algn="ctr">
              <a:buNone/>
            </a:pPr>
            <a:endParaRPr lang="kk-KZ" i="1" dirty="0" smtClean="0">
              <a:solidFill>
                <a:srgbClr val="000000"/>
              </a:solidFill>
              <a:latin typeface="Open Sans"/>
            </a:endParaRPr>
          </a:p>
          <a:p>
            <a:pPr marL="0" indent="0">
              <a:buNone/>
            </a:pPr>
            <a:endParaRPr lang="kk-KZ" i="1" dirty="0">
              <a:solidFill>
                <a:srgbClr val="000000"/>
              </a:solidFill>
              <a:latin typeface="Open Sans"/>
            </a:endParaRPr>
          </a:p>
          <a:p>
            <a:pPr marL="0" indent="0">
              <a:buNone/>
            </a:pPr>
            <a:endParaRPr lang="kk-KZ" i="1" dirty="0" smtClean="0">
              <a:solidFill>
                <a:srgbClr val="000000"/>
              </a:solidFill>
              <a:latin typeface="Open Sans"/>
            </a:endParaRPr>
          </a:p>
          <a:p>
            <a:pPr marL="0" indent="0">
              <a:buNone/>
            </a:pPr>
            <a:endParaRPr lang="kk-KZ" i="1" dirty="0">
              <a:solidFill>
                <a:srgbClr val="000000"/>
              </a:solidFill>
              <a:latin typeface="Open Sans"/>
            </a:endParaRPr>
          </a:p>
          <a:p>
            <a:pPr marL="0" indent="0">
              <a:buNone/>
            </a:pPr>
            <a:endParaRPr lang="kk-KZ" i="1" dirty="0" smtClean="0">
              <a:solidFill>
                <a:srgbClr val="000000"/>
              </a:solidFill>
              <a:latin typeface="Open Sans"/>
            </a:endParaRPr>
          </a:p>
          <a:p>
            <a:pPr marL="0" indent="0">
              <a:buNone/>
            </a:pPr>
            <a:endParaRPr lang="kk-KZ" i="1" dirty="0">
              <a:solidFill>
                <a:srgbClr val="000000"/>
              </a:solidFill>
              <a:latin typeface="Open Sans"/>
            </a:endParaRPr>
          </a:p>
          <a:p>
            <a:pPr marL="0" indent="0">
              <a:buNone/>
            </a:pPr>
            <a:endParaRPr lang="kk-KZ" i="1" dirty="0" smtClean="0">
              <a:solidFill>
                <a:srgbClr val="000000"/>
              </a:solidFill>
              <a:latin typeface="Open Sans"/>
            </a:endParaRPr>
          </a:p>
          <a:p>
            <a:pPr marL="0" indent="0">
              <a:buNone/>
            </a:pPr>
            <a:endParaRPr lang="kk-KZ" i="1" dirty="0">
              <a:solidFill>
                <a:srgbClr val="000000"/>
              </a:solidFill>
              <a:latin typeface="Open Sans"/>
            </a:endParaRPr>
          </a:p>
          <a:p>
            <a:pPr marL="0" indent="0">
              <a:buNone/>
            </a:pPr>
            <a:endParaRPr lang="kk-KZ" dirty="0" smtClean="0"/>
          </a:p>
        </p:txBody>
      </p:sp>
      <p:sp>
        <p:nvSpPr>
          <p:cNvPr id="5" name="Прямоугольник 4"/>
          <p:cNvSpPr/>
          <p:nvPr/>
        </p:nvSpPr>
        <p:spPr>
          <a:xfrm>
            <a:off x="323528" y="332656"/>
            <a:ext cx="3816424" cy="23042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lvl="0"/>
            <a:r>
              <a:rPr lang="ru-RU" sz="1600" b="1" i="1" dirty="0">
                <a:solidFill>
                  <a:srgbClr val="000000"/>
                </a:solidFill>
                <a:latin typeface="Open Sans"/>
              </a:rPr>
              <a:t>3</a:t>
            </a:r>
            <a:r>
              <a:rPr lang="ru-RU" sz="1600" b="1" i="1"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Маскүнемдікпен</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нашақорлыққа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ерте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салынуы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Жас</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жеткіншектердің</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отбасынан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үлкендердің</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ішімдікке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салынуы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баланы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нашақорлыққа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апаратын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басты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себебі</a:t>
            </a:r>
            <a:r>
              <a:rPr lang="ru-RU" sz="1600" dirty="0" smtClean="0">
                <a:solidFill>
                  <a:srgbClr val="000000"/>
                </a:solidFill>
                <a:latin typeface="Times New Roman" panose="02020603050405020304" pitchFamily="18" charset="0"/>
                <a:cs typeface="Times New Roman" panose="02020603050405020304" pitchFamily="18" charset="0"/>
              </a:rPr>
              <a:t>.</a:t>
            </a:r>
            <a:endParaRPr lang="kk-KZ" dirty="0">
              <a:solidFill>
                <a:srgbClr val="000000"/>
              </a:solidFill>
              <a:latin typeface="Times New Roman" panose="02020603050405020304" pitchFamily="18" charset="0"/>
              <a:cs typeface="Times New Roman" panose="02020603050405020304" pitchFamily="18" charset="0"/>
            </a:endParaRPr>
          </a:p>
          <a:p>
            <a:pPr lvl="0" defTabSz="457200">
              <a:spcBef>
                <a:spcPct val="20000"/>
              </a:spcBef>
              <a:spcAft>
                <a:spcPts val="600"/>
              </a:spcAft>
              <a:buClr>
                <a:prstClr val="black">
                  <a:lumMod val="75000"/>
                  <a:lumOff val="25000"/>
                </a:prstClr>
              </a:buClr>
            </a:pPr>
            <a:endParaRPr lang="kk-KZ" i="1" dirty="0">
              <a:solidFill>
                <a:srgbClr val="000000"/>
              </a:solidFill>
              <a:latin typeface="Open Sans"/>
            </a:endParaRPr>
          </a:p>
        </p:txBody>
      </p:sp>
      <p:sp>
        <p:nvSpPr>
          <p:cNvPr id="6" name="Прямоугольник 5"/>
          <p:cNvSpPr/>
          <p:nvPr/>
        </p:nvSpPr>
        <p:spPr>
          <a:xfrm>
            <a:off x="5049736" y="332656"/>
            <a:ext cx="3744416" cy="23042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lvl="0"/>
            <a:endParaRPr lang="ru-RU" sz="1500" b="1" i="1" dirty="0" smtClean="0">
              <a:solidFill>
                <a:srgbClr val="000000"/>
              </a:solidFill>
              <a:latin typeface="Open Sans"/>
            </a:endParaRPr>
          </a:p>
          <a:p>
            <a:pPr lvl="0"/>
            <a:r>
              <a:rPr lang="ru-RU" sz="1500" b="1" dirty="0" smtClean="0">
                <a:solidFill>
                  <a:srgbClr val="000000"/>
                </a:solidFill>
                <a:latin typeface="Open Sans"/>
              </a:rPr>
              <a:t>4. </a:t>
            </a:r>
            <a:r>
              <a:rPr lang="ru-RU" sz="1500" dirty="0" err="1" smtClean="0">
                <a:solidFill>
                  <a:srgbClr val="000000"/>
                </a:solidFill>
                <a:latin typeface="Times New Roman" panose="02020603050405020304" pitchFamily="18" charset="0"/>
                <a:cs typeface="Times New Roman" panose="02020603050405020304" pitchFamily="18" charset="0"/>
              </a:rPr>
              <a:t>Топтық</a:t>
            </a:r>
            <a:r>
              <a:rPr lang="ru-RU" sz="1500" dirty="0" smtClean="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ұйымдарда</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ересек</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боп</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көрінуі</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соған</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қызығушылық</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арттыру</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ойлау</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қабілетінің</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өзгертуі</a:t>
            </a:r>
            <a:r>
              <a:rPr lang="ru-RU" sz="1500" dirty="0">
                <a:solidFill>
                  <a:srgbClr val="000000"/>
                </a:solidFill>
                <a:latin typeface="Times New Roman" panose="02020603050405020304" pitchFamily="18" charset="0"/>
                <a:cs typeface="Times New Roman" panose="02020603050405020304" pitchFamily="18" charset="0"/>
              </a:rPr>
              <a:t>.</a:t>
            </a:r>
            <a:br>
              <a:rPr lang="ru-RU" sz="1500" dirty="0">
                <a:solidFill>
                  <a:srgbClr val="000000"/>
                </a:solidFill>
                <a:latin typeface="Times New Roman" panose="02020603050405020304" pitchFamily="18" charset="0"/>
                <a:cs typeface="Times New Roman" panose="02020603050405020304" pitchFamily="18" charset="0"/>
              </a:rPr>
            </a:br>
            <a:r>
              <a:rPr lang="ru-RU" sz="1500" dirty="0" err="1">
                <a:solidFill>
                  <a:srgbClr val="000000"/>
                </a:solidFill>
                <a:latin typeface="Times New Roman" panose="02020603050405020304" pitchFamily="18" charset="0"/>
                <a:cs typeface="Times New Roman" panose="02020603050405020304" pitchFamily="18" charset="0"/>
              </a:rPr>
              <a:t>Жасөспірім</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нашаны</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көңіл</a:t>
            </a:r>
            <a:r>
              <a:rPr lang="ru-RU" sz="1500" dirty="0">
                <a:solidFill>
                  <a:srgbClr val="000000"/>
                </a:solidFill>
                <a:latin typeface="Times New Roman" panose="02020603050405020304" pitchFamily="18" charset="0"/>
                <a:cs typeface="Times New Roman" panose="02020603050405020304" pitchFamily="18" charset="0"/>
              </a:rPr>
              <a:t> - </a:t>
            </a:r>
            <a:r>
              <a:rPr lang="ru-RU" sz="1500" dirty="0" err="1">
                <a:solidFill>
                  <a:srgbClr val="000000"/>
                </a:solidFill>
                <a:latin typeface="Times New Roman" panose="02020603050405020304" pitchFamily="18" charset="0"/>
                <a:cs typeface="Times New Roman" panose="02020603050405020304" pitchFamily="18" charset="0"/>
              </a:rPr>
              <a:t>күйінің</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көтеріңкі</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болуы</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үшін</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қолданады</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кейін</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өзіне</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толық</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сенімді</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болуы</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үшін</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err="1">
                <a:solidFill>
                  <a:srgbClr val="000000"/>
                </a:solidFill>
                <a:latin typeface="Times New Roman" panose="02020603050405020304" pitchFamily="18" charset="0"/>
                <a:cs typeface="Times New Roman" panose="02020603050405020304" pitchFamily="18" charset="0"/>
              </a:rPr>
              <a:t>қабылдайды</a:t>
            </a:r>
            <a:r>
              <a:rPr lang="ru-RU" sz="1500" dirty="0" smtClean="0">
                <a:solidFill>
                  <a:srgbClr val="000000"/>
                </a:solidFill>
                <a:latin typeface="Times New Roman" panose="02020603050405020304" pitchFamily="18" charset="0"/>
                <a:cs typeface="Times New Roman" panose="02020603050405020304" pitchFamily="18" charset="0"/>
              </a:rPr>
              <a:t>.</a:t>
            </a:r>
          </a:p>
          <a:p>
            <a:pPr lvl="0"/>
            <a:endParaRPr lang="kk-KZ" sz="1500" i="1" dirty="0">
              <a:solidFill>
                <a:srgbClr val="000000"/>
              </a:solidFill>
              <a:latin typeface="Open Sans"/>
            </a:endParaRPr>
          </a:p>
          <a:p>
            <a:pPr lvl="0"/>
            <a:endParaRPr lang="ru-RU" sz="1500" i="1" dirty="0">
              <a:solidFill>
                <a:srgbClr val="000000"/>
              </a:solidFill>
              <a:latin typeface="Open Sans"/>
            </a:endParaRPr>
          </a:p>
        </p:txBody>
      </p:sp>
      <p:sp>
        <p:nvSpPr>
          <p:cNvPr id="7" name="Прямоугольник 6"/>
          <p:cNvSpPr/>
          <p:nvPr/>
        </p:nvSpPr>
        <p:spPr>
          <a:xfrm>
            <a:off x="971600" y="3068960"/>
            <a:ext cx="7488832" cy="22322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lvl="0"/>
            <a:r>
              <a:rPr lang="ru-RU" sz="1600" b="1" i="1" dirty="0">
                <a:solidFill>
                  <a:srgbClr val="000000"/>
                </a:solidFill>
                <a:latin typeface="Open Sans"/>
              </a:rPr>
              <a:t>5</a:t>
            </a:r>
            <a:r>
              <a:rPr lang="ru-RU" sz="1600" dirty="0" smtClean="0">
                <a:solidFill>
                  <a:srgbClr val="000000"/>
                </a:solidFill>
                <a:latin typeface="Open Sans"/>
              </a:rPr>
              <a:t>. </a:t>
            </a:r>
            <a:r>
              <a:rPr lang="ru-RU" sz="1600" dirty="0" err="1" smtClean="0">
                <a:solidFill>
                  <a:srgbClr val="000000"/>
                </a:solidFill>
                <a:latin typeface="Times New Roman" panose="02020603050405020304" pitchFamily="18" charset="0"/>
                <a:cs typeface="Times New Roman" panose="02020603050405020304" pitchFamily="18" charset="0"/>
              </a:rPr>
              <a:t>Әлеуметтік</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норманы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бұзушылық</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немесе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мінез</a:t>
            </a:r>
            <a:r>
              <a:rPr lang="ru-RU" sz="1600" dirty="0">
                <a:solidFill>
                  <a:srgbClr val="000000"/>
                </a:solidFill>
                <a:latin typeface="Times New Roman" panose="02020603050405020304" pitchFamily="18" charset="0"/>
                <a:cs typeface="Times New Roman" panose="02020603050405020304" pitchFamily="18" charset="0"/>
              </a:rPr>
              <a:t> - </a:t>
            </a:r>
            <a:r>
              <a:rPr lang="ru-RU" sz="1600" dirty="0" err="1">
                <a:solidFill>
                  <a:srgbClr val="000000"/>
                </a:solidFill>
                <a:latin typeface="Times New Roman" panose="02020603050405020304" pitchFamily="18" charset="0"/>
                <a:cs typeface="Times New Roman" panose="02020603050405020304" pitchFamily="18" charset="0"/>
              </a:rPr>
              <a:t>құлықтағы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ауытқулар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қарым</a:t>
            </a:r>
            <a:r>
              <a:rPr lang="ru-RU" sz="1600" dirty="0">
                <a:solidFill>
                  <a:srgbClr val="000000"/>
                </a:solidFill>
                <a:latin typeface="Times New Roman" panose="02020603050405020304" pitchFamily="18" charset="0"/>
                <a:cs typeface="Times New Roman" panose="02020603050405020304" pitchFamily="18" charset="0"/>
              </a:rPr>
              <a:t> - </a:t>
            </a:r>
            <a:r>
              <a:rPr lang="ru-RU" sz="1600" dirty="0" err="1">
                <a:solidFill>
                  <a:srgbClr val="000000"/>
                </a:solidFill>
                <a:latin typeface="Times New Roman" panose="02020603050405020304" pitchFamily="18" charset="0"/>
                <a:cs typeface="Times New Roman" panose="02020603050405020304" pitchFamily="18" charset="0"/>
              </a:rPr>
              <a:t>қатынастың</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бұзылуы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ортадағы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балалармен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қарым</a:t>
            </a:r>
            <a:r>
              <a:rPr lang="ru-RU" sz="1600" dirty="0">
                <a:solidFill>
                  <a:srgbClr val="000000"/>
                </a:solidFill>
                <a:latin typeface="Times New Roman" panose="02020603050405020304" pitchFamily="18" charset="0"/>
                <a:cs typeface="Times New Roman" panose="02020603050405020304" pitchFamily="18" charset="0"/>
              </a:rPr>
              <a:t> - </a:t>
            </a:r>
            <a:r>
              <a:rPr lang="ru-RU" sz="1600" dirty="0" err="1">
                <a:solidFill>
                  <a:srgbClr val="000000"/>
                </a:solidFill>
                <a:latin typeface="Times New Roman" panose="02020603050405020304" pitchFamily="18" charset="0"/>
                <a:cs typeface="Times New Roman" panose="02020603050405020304" pitchFamily="18" charset="0"/>
              </a:rPr>
              <a:t>қатынас</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жасай</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алмауы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мінезделеді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көбіне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ол</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жалғыз</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боп</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келеді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Эмоционалдық</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көңіл</a:t>
            </a:r>
            <a:r>
              <a:rPr lang="ru-RU" sz="1600" dirty="0">
                <a:solidFill>
                  <a:srgbClr val="000000"/>
                </a:solidFill>
                <a:latin typeface="Times New Roman" panose="02020603050405020304" pitchFamily="18" charset="0"/>
                <a:cs typeface="Times New Roman" panose="02020603050405020304" pitchFamily="18" charset="0"/>
              </a:rPr>
              <a:t> - </a:t>
            </a:r>
            <a:r>
              <a:rPr lang="ru-RU" sz="1600" dirty="0" err="1">
                <a:solidFill>
                  <a:srgbClr val="000000"/>
                </a:solidFill>
                <a:latin typeface="Times New Roman" panose="02020603050405020304" pitchFamily="18" charset="0"/>
                <a:cs typeface="Times New Roman" panose="02020603050405020304" pitchFamily="18" charset="0"/>
              </a:rPr>
              <a:t>күйдің</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бұзылуы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мүмкін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Типтік</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тәртіпке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төбелеске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құмар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бұзақылық</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ақша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талап</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ету</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ұрып</a:t>
            </a:r>
            <a:r>
              <a:rPr lang="ru-RU" sz="1600" dirty="0">
                <a:solidFill>
                  <a:srgbClr val="000000"/>
                </a:solidFill>
                <a:latin typeface="Times New Roman" panose="02020603050405020304" pitchFamily="18" charset="0"/>
                <a:cs typeface="Times New Roman" panose="02020603050405020304" pitchFamily="18" charset="0"/>
              </a:rPr>
              <a:t> - </a:t>
            </a:r>
            <a:r>
              <a:rPr lang="ru-RU" sz="1600" dirty="0" err="1">
                <a:solidFill>
                  <a:srgbClr val="000000"/>
                </a:solidFill>
                <a:latin typeface="Times New Roman" panose="02020603050405020304" pitchFamily="18" charset="0"/>
                <a:cs typeface="Times New Roman" panose="02020603050405020304" pitchFamily="18" charset="0"/>
              </a:rPr>
              <a:t>соғу</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үлкенің</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тілін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алмау</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өзін</a:t>
            </a:r>
            <a:r>
              <a:rPr lang="ru-RU" sz="1600" dirty="0">
                <a:solidFill>
                  <a:srgbClr val="000000"/>
                </a:solidFill>
                <a:latin typeface="Times New Roman" panose="02020603050405020304" pitchFamily="18" charset="0"/>
                <a:cs typeface="Times New Roman" panose="02020603050405020304" pitchFamily="18" charset="0"/>
              </a:rPr>
              <a:t> - </a:t>
            </a:r>
            <a:r>
              <a:rPr lang="ru-RU" sz="1600" dirty="0" err="1">
                <a:solidFill>
                  <a:srgbClr val="000000"/>
                </a:solidFill>
                <a:latin typeface="Times New Roman" panose="02020603050405020304" pitchFamily="18" charset="0"/>
                <a:cs typeface="Times New Roman" panose="02020603050405020304" pitchFamily="18" charset="0"/>
              </a:rPr>
              <a:t>өзі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ұстай</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алмауы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өртеу</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қылмыстарын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жатқызуға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болады</a:t>
            </a:r>
            <a:r>
              <a:rPr lang="ru-RU" sz="1600" dirty="0">
                <a:solidFill>
                  <a:srgbClr val="000000"/>
                </a:solidFill>
                <a:latin typeface="Times New Roman" panose="02020603050405020304" pitchFamily="18" charset="0"/>
                <a:cs typeface="Times New Roman" panose="02020603050405020304" pitchFamily="18" charset="0"/>
              </a:rPr>
              <a:t>. </a:t>
            </a:r>
            <a:endParaRPr lang="kk-KZ" sz="1600" dirty="0">
              <a:solidFill>
                <a:srgbClr val="000000"/>
              </a:solidFill>
              <a:latin typeface="Times New Roman" panose="02020603050405020304" pitchFamily="18" charset="0"/>
              <a:cs typeface="Times New Roman" panose="02020603050405020304" pitchFamily="18" charset="0"/>
            </a:endParaRPr>
          </a:p>
          <a:p>
            <a:pPr lvl="0"/>
            <a:endParaRPr lang="kk-KZ" i="1" dirty="0">
              <a:solidFill>
                <a:srgbClr val="000000"/>
              </a:solidFill>
              <a:latin typeface="Open Sans"/>
            </a:endParaRPr>
          </a:p>
        </p:txBody>
      </p:sp>
      <p:sp>
        <p:nvSpPr>
          <p:cNvPr id="8" name="Стрелка вниз 7"/>
          <p:cNvSpPr/>
          <p:nvPr/>
        </p:nvSpPr>
        <p:spPr>
          <a:xfrm>
            <a:off x="2339752" y="2636912"/>
            <a:ext cx="45719" cy="43204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9" name="Стрелка вниз 8"/>
          <p:cNvSpPr/>
          <p:nvPr/>
        </p:nvSpPr>
        <p:spPr>
          <a:xfrm>
            <a:off x="6921944" y="2636912"/>
            <a:ext cx="98328" cy="43204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95456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5616624"/>
          </a:xfrm>
        </p:spPr>
        <p:txBody>
          <a:bodyPr/>
          <a:lstStyle/>
          <a:p>
            <a:r>
              <a:rPr lang="ru-RU" sz="1600" b="1" dirty="0" smtClean="0">
                <a:solidFill>
                  <a:prstClr val="black"/>
                </a:solidFill>
                <a:latin typeface="Times New Roman"/>
                <a:ea typeface="Calibri"/>
                <a:cs typeface="Times New Roman"/>
              </a:rPr>
              <a:t>                                          </a:t>
            </a:r>
            <a:r>
              <a:rPr lang="ru-RU" sz="1600" b="1" dirty="0" err="1" smtClean="0">
                <a:solidFill>
                  <a:prstClr val="black"/>
                </a:solidFill>
                <a:latin typeface="Times New Roman"/>
                <a:ea typeface="Calibri"/>
                <a:cs typeface="Times New Roman"/>
              </a:rPr>
              <a:t>Девиантты</a:t>
            </a:r>
            <a:r>
              <a:rPr lang="ru-RU" sz="1600" b="1" dirty="0" smtClean="0">
                <a:solidFill>
                  <a:prstClr val="black"/>
                </a:solidFill>
                <a:latin typeface="Times New Roman"/>
                <a:ea typeface="Calibri"/>
                <a:cs typeface="Times New Roman"/>
              </a:rPr>
              <a:t>  м</a:t>
            </a:r>
            <a:r>
              <a:rPr lang="kk-KZ" sz="1600" b="1" dirty="0" smtClean="0">
                <a:solidFill>
                  <a:prstClr val="black"/>
                </a:solidFill>
                <a:latin typeface="Times New Roman"/>
                <a:ea typeface="Calibri"/>
                <a:cs typeface="Times New Roman"/>
              </a:rPr>
              <a:t>інез-құлықты  балалардың  тізімі:</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Жетім және  ата-анасының қамқорлығынсыз қалған студенттер.</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 Колледж  ішілік есепте тұрған студенттер </a:t>
            </a:r>
            <a:r>
              <a:rPr lang="ru-RU" sz="1600" b="1" dirty="0" smtClean="0">
                <a:solidFill>
                  <a:prstClr val="black"/>
                </a:solidFill>
                <a:latin typeface="Times New Roman"/>
                <a:ea typeface="Calibri"/>
                <a:cs typeface="Times New Roman"/>
              </a:rPr>
              <a:t>(</a:t>
            </a:r>
            <a:r>
              <a:rPr lang="kk-KZ" sz="1600" b="1" dirty="0" smtClean="0">
                <a:solidFill>
                  <a:prstClr val="black"/>
                </a:solidFill>
                <a:latin typeface="Times New Roman"/>
                <a:ea typeface="Calibri"/>
                <a:cs typeface="Times New Roman"/>
              </a:rPr>
              <a:t>құқық бұзушылықтың алдын алу, өзіне-өзі қол жұмсау әрекеті бойынша</a:t>
            </a:r>
            <a:r>
              <a:rPr lang="ru-RU" sz="1600" b="1" dirty="0" smtClean="0">
                <a:solidFill>
                  <a:prstClr val="black"/>
                </a:solidFill>
                <a:latin typeface="Times New Roman"/>
                <a:ea typeface="Calibri"/>
                <a:cs typeface="Times New Roman"/>
              </a:rPr>
              <a:t>)</a:t>
            </a: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r>
            <a:br>
              <a:rPr lang="kk-KZ" sz="1600" b="1" dirty="0" smtClean="0">
                <a:solidFill>
                  <a:prstClr val="black"/>
                </a:solidFill>
                <a:latin typeface="Times New Roman"/>
                <a:ea typeface="Calibri"/>
                <a:cs typeface="Times New Roman"/>
              </a:rPr>
            </a:br>
            <a:r>
              <a:rPr lang="kk-KZ" sz="1600" b="1" dirty="0" smtClean="0">
                <a:solidFill>
                  <a:prstClr val="black"/>
                </a:solidFill>
                <a:latin typeface="Times New Roman"/>
                <a:ea typeface="Calibri"/>
                <a:cs typeface="Times New Roman"/>
              </a:rPr>
              <a:t> </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05568"/>
            <a:ext cx="3096344" cy="196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820" y="1412776"/>
            <a:ext cx="259080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820" y="3738343"/>
            <a:ext cx="280831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57" y="3651681"/>
            <a:ext cx="2818631"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748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0"/>
            <a:ext cx="8928992" cy="6857999"/>
          </a:xfrm>
        </p:spPr>
        <p:txBody>
          <a:bodyPr/>
          <a:lstStyle/>
          <a:p>
            <a:pPr marL="0" lvl="0" indent="0" algn="ctr">
              <a:buClr>
                <a:prstClr val="black">
                  <a:lumMod val="75000"/>
                  <a:lumOff val="25000"/>
                </a:prstClr>
              </a:buClr>
              <a:buNone/>
            </a:pPr>
            <a:r>
              <a:rPr lang="kk-KZ" sz="1600" b="1" i="1" dirty="0" smtClean="0">
                <a:solidFill>
                  <a:srgbClr val="000000"/>
                </a:solidFill>
                <a:latin typeface="Open Sans"/>
              </a:rPr>
              <a:t>Студенттермен жүргізілген  іс-шаралар</a:t>
            </a:r>
            <a:r>
              <a:rPr lang="kk-KZ" sz="1600" i="1" dirty="0" smtClean="0">
                <a:solidFill>
                  <a:srgbClr val="000000"/>
                </a:solidFill>
                <a:latin typeface="Open Sans"/>
              </a:rPr>
              <a:t>. </a:t>
            </a:r>
          </a:p>
          <a:p>
            <a:pPr marL="0" lvl="0" indent="0" algn="ctr">
              <a:buClr>
                <a:prstClr val="black">
                  <a:lumMod val="75000"/>
                  <a:lumOff val="25000"/>
                </a:prstClr>
              </a:buClr>
              <a:buNone/>
            </a:pPr>
            <a:endParaRPr lang="kk-KZ" i="1" dirty="0">
              <a:solidFill>
                <a:srgbClr val="000000"/>
              </a:solidFill>
              <a:latin typeface="Open Sans"/>
            </a:endParaRPr>
          </a:p>
          <a:p>
            <a:pPr marL="0" lvl="0" indent="0" algn="ctr">
              <a:buClr>
                <a:prstClr val="black">
                  <a:lumMod val="75000"/>
                  <a:lumOff val="25000"/>
                </a:prstClr>
              </a:buClr>
              <a:buNone/>
            </a:pPr>
            <a:endParaRPr lang="kk-KZ" i="1" dirty="0" smtClean="0">
              <a:solidFill>
                <a:srgbClr val="000000"/>
              </a:solidFill>
              <a:latin typeface="Open Sans"/>
            </a:endParaRPr>
          </a:p>
          <a:p>
            <a:pPr marL="0" lvl="0" indent="0">
              <a:buClr>
                <a:prstClr val="black">
                  <a:lumMod val="75000"/>
                  <a:lumOff val="25000"/>
                </a:prstClr>
              </a:buClr>
              <a:buNone/>
            </a:pPr>
            <a:endParaRPr lang="kk-KZ" i="1" dirty="0" smtClean="0">
              <a:solidFill>
                <a:srgbClr val="000000"/>
              </a:solidFill>
              <a:latin typeface="Open Sans"/>
            </a:endParaRPr>
          </a:p>
          <a:p>
            <a:pPr marL="0" lvl="0" indent="0">
              <a:buClr>
                <a:prstClr val="black">
                  <a:lumMod val="75000"/>
                  <a:lumOff val="25000"/>
                </a:prstClr>
              </a:buClr>
              <a:buNone/>
            </a:pPr>
            <a:endParaRPr lang="kk-KZ" sz="1700" i="1" dirty="0">
              <a:solidFill>
                <a:srgbClr val="000000"/>
              </a:solidFill>
              <a:latin typeface="Open Sans"/>
            </a:endParaRPr>
          </a:p>
          <a:p>
            <a:pPr marL="0" lvl="0" indent="0">
              <a:buClr>
                <a:prstClr val="black">
                  <a:lumMod val="75000"/>
                  <a:lumOff val="25000"/>
                </a:prstClr>
              </a:buClr>
              <a:buNone/>
            </a:pPr>
            <a:endParaRPr lang="kk-KZ" sz="1700" i="1" dirty="0">
              <a:solidFill>
                <a:srgbClr val="000000"/>
              </a:solidFill>
              <a:latin typeface="Open Sans"/>
            </a:endParaRPr>
          </a:p>
          <a:p>
            <a:pPr marL="0" lvl="0" indent="0">
              <a:buClr>
                <a:prstClr val="black">
                  <a:lumMod val="75000"/>
                  <a:lumOff val="25000"/>
                </a:prstClr>
              </a:buClr>
              <a:buNone/>
            </a:pPr>
            <a:endParaRPr lang="kk-KZ" sz="1700" i="1" dirty="0" smtClean="0">
              <a:solidFill>
                <a:srgbClr val="000000"/>
              </a:solidFill>
              <a:latin typeface="Open Sans"/>
            </a:endParaRPr>
          </a:p>
          <a:p>
            <a:pPr marL="0" lvl="0" indent="0">
              <a:buClr>
                <a:prstClr val="black">
                  <a:lumMod val="75000"/>
                  <a:lumOff val="25000"/>
                </a:prstClr>
              </a:buClr>
              <a:buNone/>
            </a:pPr>
            <a:endParaRPr lang="kk-KZ" sz="1700" i="1" dirty="0">
              <a:solidFill>
                <a:srgbClr val="000000"/>
              </a:solidFill>
              <a:latin typeface="Open Sans"/>
            </a:endParaRPr>
          </a:p>
          <a:p>
            <a:pPr marL="0" lvl="0" indent="0">
              <a:buClr>
                <a:prstClr val="black">
                  <a:lumMod val="75000"/>
                  <a:lumOff val="25000"/>
                </a:prstClr>
              </a:buClr>
              <a:buNone/>
            </a:pPr>
            <a:endParaRPr lang="kk-KZ" sz="1700" i="1" dirty="0">
              <a:solidFill>
                <a:srgbClr val="000000"/>
              </a:solidFill>
              <a:latin typeface="Open Sans"/>
            </a:endParaRPr>
          </a:p>
          <a:p>
            <a:pPr marL="0" indent="0">
              <a:buNone/>
            </a:pPr>
            <a:endParaRPr lang="kk-KZ" dirty="0" smtClean="0"/>
          </a:p>
        </p:txBody>
      </p:sp>
      <p:sp>
        <p:nvSpPr>
          <p:cNvPr id="4" name="Прямоугольник 3"/>
          <p:cNvSpPr/>
          <p:nvPr/>
        </p:nvSpPr>
        <p:spPr>
          <a:xfrm>
            <a:off x="107504" y="188640"/>
            <a:ext cx="8928992" cy="122413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lvl="0" defTabSz="457200">
              <a:spcBef>
                <a:spcPct val="20000"/>
              </a:spcBef>
              <a:spcAft>
                <a:spcPts val="600"/>
              </a:spcAft>
              <a:buClr>
                <a:prstClr val="black">
                  <a:lumMod val="75000"/>
                  <a:lumOff val="25000"/>
                </a:prstClr>
              </a:buClr>
            </a:pPr>
            <a:r>
              <a:rPr lang="ru-RU" sz="1600" dirty="0" err="1">
                <a:solidFill>
                  <a:srgbClr val="000000"/>
                </a:solidFill>
                <a:latin typeface="Times New Roman" panose="02020603050405020304" pitchFamily="18" charset="0"/>
                <a:cs typeface="Times New Roman" panose="02020603050405020304" pitchFamily="18" charset="0"/>
              </a:rPr>
              <a:t>Девианттылықты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қалып-туралы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білімге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сүйене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отырып</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қана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анықтауға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болады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Медицинадағы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қалып</a:t>
            </a:r>
            <a:r>
              <a:rPr lang="ru-RU" sz="1600" dirty="0">
                <a:solidFill>
                  <a:srgbClr val="000000"/>
                </a:solidFill>
                <a:latin typeface="Times New Roman" panose="02020603050405020304" pitchFamily="18" charset="0"/>
                <a:cs typeface="Times New Roman" panose="02020603050405020304" pitchFamily="18" charset="0"/>
              </a:rPr>
              <a:t> – </a:t>
            </a:r>
            <a:r>
              <a:rPr lang="ru-RU" sz="1600" dirty="0" err="1">
                <a:solidFill>
                  <a:srgbClr val="000000"/>
                </a:solidFill>
                <a:latin typeface="Times New Roman" panose="02020603050405020304" pitchFamily="18" charset="0"/>
                <a:cs typeface="Times New Roman" panose="02020603050405020304" pitchFamily="18" charset="0"/>
              </a:rPr>
              <a:t>бұл</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нағыз</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дені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сау</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адам</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педагогиккада</a:t>
            </a:r>
            <a:r>
              <a:rPr lang="ru-RU" sz="1600" dirty="0">
                <a:solidFill>
                  <a:srgbClr val="000000"/>
                </a:solidFill>
                <a:latin typeface="Times New Roman" panose="02020603050405020304" pitchFamily="18" charset="0"/>
                <a:cs typeface="Times New Roman" panose="02020603050405020304" pitchFamily="18" charset="0"/>
              </a:rPr>
              <a:t> – </a:t>
            </a:r>
            <a:r>
              <a:rPr lang="ru-RU" sz="1600" dirty="0" err="1">
                <a:solidFill>
                  <a:srgbClr val="000000"/>
                </a:solidFill>
                <a:latin typeface="Times New Roman" panose="02020603050405020304" pitchFamily="18" charset="0"/>
                <a:cs typeface="Times New Roman" panose="02020603050405020304" pitchFamily="18" charset="0"/>
              </a:rPr>
              <a:t>барлық</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пәндер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бойынша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оқу</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үлгерімі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жақсы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оқушы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әлеуметтік</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өмірде</a:t>
            </a:r>
            <a:r>
              <a:rPr lang="ru-RU" sz="1600" dirty="0">
                <a:solidFill>
                  <a:srgbClr val="000000"/>
                </a:solidFill>
                <a:latin typeface="Times New Roman" panose="02020603050405020304" pitchFamily="18" charset="0"/>
                <a:cs typeface="Times New Roman" panose="02020603050405020304" pitchFamily="18" charset="0"/>
              </a:rPr>
              <a:t> – </a:t>
            </a:r>
            <a:r>
              <a:rPr lang="ru-RU" sz="1600" dirty="0" err="1">
                <a:solidFill>
                  <a:srgbClr val="000000"/>
                </a:solidFill>
                <a:latin typeface="Times New Roman" panose="02020603050405020304" pitchFamily="18" charset="0"/>
                <a:cs typeface="Times New Roman" panose="02020603050405020304" pitchFamily="18" charset="0"/>
              </a:rPr>
              <a:t>қылмыстың</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болмауы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Бұл</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идеалды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қалыптар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нормалар</a:t>
            </a:r>
            <a:r>
              <a:rPr lang="ru-RU" sz="1600" dirty="0">
                <a:solidFill>
                  <a:srgbClr val="000000"/>
                </a:solidFill>
                <a:latin typeface="Times New Roman" panose="02020603050405020304" pitchFamily="18" charset="0"/>
                <a:cs typeface="Times New Roman" panose="02020603050405020304" pitchFamily="18" charset="0"/>
              </a:rPr>
              <a:t>).</a:t>
            </a:r>
            <a:endParaRPr lang="kk-KZ" sz="1600"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79512" y="1772816"/>
            <a:ext cx="8856984" cy="504056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kk-KZ" sz="1600" dirty="0" smtClean="0">
                <a:solidFill>
                  <a:schemeClr val="tx1"/>
                </a:solidFill>
                <a:effectLst/>
                <a:latin typeface="Times New Roman"/>
                <a:ea typeface="Calibri"/>
                <a:cs typeface="Times New Roman"/>
              </a:rPr>
              <a:t>16-18 қараша 2020 жылы 1-2 бағам студенттерімен қазақ және орыс тілінде </a:t>
            </a:r>
            <a:r>
              <a:rPr lang="kk-KZ" sz="1600" b="1" dirty="0" smtClean="0">
                <a:solidFill>
                  <a:schemeClr val="tx1"/>
                </a:solidFill>
                <a:effectLst/>
                <a:latin typeface="Times New Roman"/>
                <a:ea typeface="Calibri"/>
                <a:cs typeface="Times New Roman"/>
              </a:rPr>
              <a:t>ZOOM-арқылы  «Білім беру мекемеліріндегі АИТВ жұқпасының алдын алу шаралары» </a:t>
            </a:r>
            <a:r>
              <a:rPr lang="kk-KZ" sz="1600" dirty="0" smtClean="0">
                <a:solidFill>
                  <a:schemeClr val="tx1"/>
                </a:solidFill>
                <a:effectLst/>
                <a:latin typeface="Times New Roman"/>
                <a:ea typeface="Calibri"/>
                <a:cs typeface="Times New Roman"/>
              </a:rPr>
              <a:t>тақырыбында семинар жүргізілді.</a:t>
            </a:r>
            <a:endParaRPr lang="ru-RU" sz="1600" dirty="0" smtClean="0">
              <a:solidFill>
                <a:schemeClr val="tx1"/>
              </a:solidFill>
              <a:effectLst/>
              <a:latin typeface="Calibri"/>
              <a:ea typeface="Calibri"/>
              <a:cs typeface="Times New Roman"/>
            </a:endParaRPr>
          </a:p>
          <a:p>
            <a:r>
              <a:rPr lang="kk-KZ" sz="1600" dirty="0" smtClean="0">
                <a:solidFill>
                  <a:schemeClr val="tx1"/>
                </a:solidFill>
                <a:effectLst/>
                <a:latin typeface="Times New Roman"/>
                <a:ea typeface="Calibri"/>
                <a:cs typeface="Times New Roman"/>
              </a:rPr>
              <a:t>Семинарды жүргізген - Дербисалиева Ансагүл Ерболовна –Алматы қалалық ЖИТС орталығының          әлеуметтік дәрігері.</a:t>
            </a:r>
          </a:p>
          <a:p>
            <a:endParaRPr lang="kk-KZ" sz="1600" dirty="0">
              <a:solidFill>
                <a:schemeClr val="tx1"/>
              </a:solidFill>
              <a:latin typeface="Times New Roman"/>
              <a:ea typeface="Calibri"/>
              <a:cs typeface="Times New Roman"/>
            </a:endParaRPr>
          </a:p>
          <a:p>
            <a:endParaRPr lang="kk-KZ" sz="1600" dirty="0" smtClean="0">
              <a:solidFill>
                <a:schemeClr val="tx1"/>
              </a:solidFill>
              <a:effectLst/>
              <a:latin typeface="Times New Roman"/>
              <a:ea typeface="Calibri"/>
              <a:cs typeface="Times New Roman"/>
            </a:endParaRPr>
          </a:p>
          <a:p>
            <a:endParaRPr lang="kk-KZ" sz="1600" dirty="0">
              <a:solidFill>
                <a:schemeClr val="tx1"/>
              </a:solidFill>
              <a:latin typeface="Times New Roman"/>
              <a:ea typeface="Calibri"/>
              <a:cs typeface="Times New Roman"/>
            </a:endParaRPr>
          </a:p>
          <a:p>
            <a:endParaRPr lang="kk-KZ" sz="1600" dirty="0" smtClean="0">
              <a:solidFill>
                <a:schemeClr val="tx1"/>
              </a:solidFill>
              <a:effectLst/>
              <a:latin typeface="Times New Roman"/>
              <a:ea typeface="Calibri"/>
              <a:cs typeface="Times New Roman"/>
            </a:endParaRPr>
          </a:p>
          <a:p>
            <a:endParaRPr lang="kk-KZ" sz="1600" dirty="0">
              <a:solidFill>
                <a:schemeClr val="tx1"/>
              </a:solidFill>
              <a:latin typeface="Times New Roman"/>
              <a:ea typeface="Calibri"/>
              <a:cs typeface="Times New Roman"/>
            </a:endParaRPr>
          </a:p>
          <a:p>
            <a:endParaRPr lang="kk-KZ" sz="1600" dirty="0" smtClean="0">
              <a:solidFill>
                <a:schemeClr val="tx1"/>
              </a:solidFill>
              <a:effectLst/>
              <a:latin typeface="Times New Roman"/>
              <a:ea typeface="Calibri"/>
              <a:cs typeface="Times New Roman"/>
            </a:endParaRPr>
          </a:p>
          <a:p>
            <a:endParaRPr lang="kk-KZ" sz="1600" dirty="0">
              <a:solidFill>
                <a:schemeClr val="tx1"/>
              </a:solidFill>
              <a:latin typeface="Times New Roman"/>
              <a:ea typeface="Calibri"/>
              <a:cs typeface="Times New Roman"/>
            </a:endParaRPr>
          </a:p>
          <a:p>
            <a:endParaRPr lang="kk-KZ" sz="1600" dirty="0" smtClean="0">
              <a:solidFill>
                <a:schemeClr val="tx1"/>
              </a:solidFill>
              <a:effectLst/>
              <a:latin typeface="Times New Roman"/>
              <a:ea typeface="Calibri"/>
              <a:cs typeface="Times New Roman"/>
            </a:endParaRPr>
          </a:p>
          <a:p>
            <a:endParaRPr lang="kk-KZ" sz="1600" dirty="0">
              <a:solidFill>
                <a:schemeClr val="tx1"/>
              </a:solidFill>
              <a:latin typeface="Times New Roman"/>
              <a:ea typeface="Calibri"/>
              <a:cs typeface="Times New Roman"/>
            </a:endParaRPr>
          </a:p>
          <a:p>
            <a:endParaRPr lang="kk-KZ" sz="1600" dirty="0" smtClean="0">
              <a:solidFill>
                <a:schemeClr val="tx1"/>
              </a:solidFill>
              <a:effectLst/>
              <a:latin typeface="Times New Roman"/>
              <a:ea typeface="Calibri"/>
              <a:cs typeface="Times New Roman"/>
            </a:endParaRPr>
          </a:p>
          <a:p>
            <a:endParaRPr lang="kk-KZ" sz="1600" dirty="0">
              <a:solidFill>
                <a:schemeClr val="tx1"/>
              </a:solidFill>
              <a:latin typeface="Times New Roman"/>
              <a:ea typeface="Calibri"/>
              <a:cs typeface="Times New Roman"/>
            </a:endParaRPr>
          </a:p>
          <a:p>
            <a:endParaRPr lang="kk-KZ" sz="1600" dirty="0" smtClean="0">
              <a:solidFill>
                <a:schemeClr val="tx1"/>
              </a:solidFill>
              <a:effectLst/>
              <a:latin typeface="Times New Roman"/>
              <a:ea typeface="Calibri"/>
              <a:cs typeface="Times New Roman"/>
            </a:endParaRPr>
          </a:p>
          <a:p>
            <a:endParaRPr lang="kk-KZ" sz="1600" dirty="0">
              <a:solidFill>
                <a:schemeClr val="tx1"/>
              </a:solidFill>
              <a:latin typeface="Times New Roman"/>
              <a:ea typeface="Calibri"/>
              <a:cs typeface="Times New Roman"/>
            </a:endParaRPr>
          </a:p>
          <a:p>
            <a:endParaRPr lang="ru-RU" sz="1600" dirty="0" smtClean="0">
              <a:solidFill>
                <a:schemeClr val="tx1"/>
              </a:solidFill>
              <a:effectLst/>
              <a:latin typeface="Calibri"/>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21" y="3573016"/>
            <a:ext cx="41084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220" y="3588097"/>
            <a:ext cx="4395787"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386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r>
              <a:rPr lang="kk-KZ" dirty="0" smtClean="0"/>
              <a:t> </a:t>
            </a:r>
            <a:endParaRPr lang="ru-RU" dirty="0"/>
          </a:p>
        </p:txBody>
      </p:sp>
      <p:pic>
        <p:nvPicPr>
          <p:cNvPr id="6" name="Рисунок 5" descr="C:\Users\ASUS\Desktop\ФОТО-2020.НОЯБРЬ\Новая папка\IMG_20201116_15163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86936"/>
            <a:ext cx="4032448" cy="2880320"/>
          </a:xfrm>
          <a:prstGeom prst="rect">
            <a:avLst/>
          </a:prstGeom>
          <a:noFill/>
          <a:ln>
            <a:noFill/>
          </a:ln>
        </p:spPr>
      </p:pic>
      <p:pic>
        <p:nvPicPr>
          <p:cNvPr id="7" name="Рисунок 6" descr="C:\Users\ASUS\AppData\Local\Microsoft\Windows\INetCache\Content.Word\IMG_20201118_15102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344" y="122940"/>
            <a:ext cx="4392488" cy="2808312"/>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5" y="3140968"/>
            <a:ext cx="8980487"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400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endParaRPr lang="ru-RU" dirty="0"/>
          </a:p>
        </p:txBody>
      </p:sp>
      <p:pic>
        <p:nvPicPr>
          <p:cNvPr id="5" name="Рисунок 4" descr="C:\Users\ASUS\Desktop\Моймир фото\3668a8a6-17c7-40ea-b8c1-414d93062d7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3451860" cy="2880320"/>
          </a:xfrm>
          <a:prstGeom prst="rect">
            <a:avLst/>
          </a:prstGeom>
          <a:noFill/>
          <a:ln>
            <a:noFill/>
          </a:ln>
        </p:spPr>
      </p:pic>
      <p:pic>
        <p:nvPicPr>
          <p:cNvPr id="6" name="Рисунок 5" descr="C:\Users\ASUS\Desktop\Моймир фото\2d0d9ea1-81ae-4004-9d31-028a096054a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32656"/>
            <a:ext cx="3672408" cy="2736304"/>
          </a:xfrm>
          <a:prstGeom prst="rect">
            <a:avLst/>
          </a:prstGeom>
          <a:noFill/>
          <a:ln>
            <a:noFill/>
          </a:ln>
        </p:spPr>
      </p:pic>
      <p:pic>
        <p:nvPicPr>
          <p:cNvPr id="7" name="Рисунок 6" descr="C:\Users\ASUS\Desktop\Моймир фото\35601fd7-0f21-4e95-872e-d87f82dfcec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384" y="3332478"/>
            <a:ext cx="3384375" cy="3048850"/>
          </a:xfrm>
          <a:prstGeom prst="rect">
            <a:avLst/>
          </a:prstGeom>
          <a:noFill/>
          <a:ln>
            <a:noFill/>
          </a:ln>
        </p:spPr>
      </p:pic>
      <p:pic>
        <p:nvPicPr>
          <p:cNvPr id="8" name="Рисунок 7" descr="C:\Users\ASUS\Desktop\Моймир фото\1f129ea8-56c9-4c4c-9fa6-a9a2ff23c81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3724" y="3429000"/>
            <a:ext cx="3744416" cy="2952328"/>
          </a:xfrm>
          <a:prstGeom prst="rect">
            <a:avLst/>
          </a:prstGeom>
          <a:noFill/>
          <a:ln>
            <a:noFill/>
          </a:ln>
        </p:spPr>
      </p:pic>
    </p:spTree>
    <p:extLst>
      <p:ext uri="{BB962C8B-B14F-4D97-AF65-F5344CB8AC3E}">
        <p14:creationId xmlns:p14="http://schemas.microsoft.com/office/powerpoint/2010/main" val="1488544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r>
              <a:rPr lang="kk-KZ" dirty="0" smtClean="0"/>
              <a:t/>
            </a:r>
            <a:br>
              <a:rPr lang="kk-KZ" dirty="0" smtClean="0"/>
            </a:br>
            <a:r>
              <a:rPr lang="ru-RU" dirty="0"/>
              <a:t/>
            </a:r>
            <a:br>
              <a:rPr lang="ru-RU" dirty="0"/>
            </a:br>
            <a:endParaRPr lang="ru-RU" dirty="0"/>
          </a:p>
        </p:txBody>
      </p:sp>
      <p:sp>
        <p:nvSpPr>
          <p:cNvPr id="4" name="Прямоугольник 3"/>
          <p:cNvSpPr/>
          <p:nvPr/>
        </p:nvSpPr>
        <p:spPr>
          <a:xfrm>
            <a:off x="107504" y="116632"/>
            <a:ext cx="8856984" cy="669674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endParaRPr lang="kk-KZ" sz="1600" dirty="0" smtClean="0">
              <a:solidFill>
                <a:schemeClr val="tx1"/>
              </a:solidFill>
              <a:effectLst/>
              <a:latin typeface="Times New Roman"/>
              <a:ea typeface="Calibri"/>
              <a:cs typeface="Times New Roman"/>
            </a:endParaRPr>
          </a:p>
          <a:p>
            <a:endParaRPr lang="kk-KZ" sz="1600" dirty="0">
              <a:solidFill>
                <a:schemeClr val="tx1"/>
              </a:solidFill>
              <a:latin typeface="Times New Roman"/>
              <a:ea typeface="Calibri"/>
              <a:cs typeface="Times New Roman"/>
            </a:endParaRPr>
          </a:p>
          <a:p>
            <a:endParaRPr lang="kk-KZ" sz="1600" dirty="0" smtClean="0">
              <a:solidFill>
                <a:schemeClr val="tx1"/>
              </a:solidFill>
              <a:effectLst/>
              <a:latin typeface="Times New Roman"/>
              <a:ea typeface="Calibri"/>
              <a:cs typeface="Times New Roman"/>
            </a:endParaRPr>
          </a:p>
          <a:p>
            <a:endParaRPr lang="kk-KZ" sz="1600" dirty="0">
              <a:solidFill>
                <a:schemeClr val="tx1"/>
              </a:solidFill>
              <a:latin typeface="Times New Roman"/>
              <a:ea typeface="Calibri"/>
              <a:cs typeface="Times New Roman"/>
            </a:endParaRPr>
          </a:p>
          <a:p>
            <a:endParaRPr lang="kk-KZ" sz="1600" dirty="0" smtClean="0">
              <a:solidFill>
                <a:schemeClr val="tx1"/>
              </a:solidFill>
              <a:effectLst/>
              <a:latin typeface="Times New Roman"/>
              <a:ea typeface="Calibri"/>
              <a:cs typeface="Times New Roman"/>
            </a:endParaRPr>
          </a:p>
          <a:p>
            <a:endParaRPr lang="kk-KZ" sz="1600" dirty="0">
              <a:solidFill>
                <a:schemeClr val="tx1"/>
              </a:solidFill>
              <a:latin typeface="Times New Roman"/>
              <a:ea typeface="Calibri"/>
              <a:cs typeface="Times New Roman"/>
            </a:endParaRPr>
          </a:p>
          <a:p>
            <a:endParaRPr lang="kk-KZ" sz="1600" dirty="0" smtClean="0">
              <a:solidFill>
                <a:schemeClr val="tx1"/>
              </a:solidFill>
              <a:effectLst/>
              <a:latin typeface="Times New Roman"/>
              <a:ea typeface="Calibri"/>
              <a:cs typeface="Times New Roman"/>
            </a:endParaRPr>
          </a:p>
          <a:p>
            <a:endParaRPr lang="kk-KZ" sz="1600" dirty="0">
              <a:solidFill>
                <a:schemeClr val="tx1"/>
              </a:solidFill>
              <a:latin typeface="Times New Roman"/>
              <a:ea typeface="Calibri"/>
              <a:cs typeface="Times New Roman"/>
            </a:endParaRPr>
          </a:p>
          <a:p>
            <a:r>
              <a:rPr lang="kk-KZ" sz="1600" dirty="0" smtClean="0">
                <a:solidFill>
                  <a:schemeClr val="tx1"/>
                </a:solidFill>
                <a:effectLst/>
                <a:latin typeface="Times New Roman"/>
                <a:ea typeface="Calibri"/>
                <a:cs typeface="Times New Roman"/>
              </a:rPr>
              <a:t>29 қараша 2020 жылы 1-бағам студенттерімен  ZOOM-арқылы  Алмалы ауданының полиция аға лейтенаты -</a:t>
            </a:r>
            <a:r>
              <a:rPr lang="kk-KZ" sz="1600" b="1" dirty="0" smtClean="0">
                <a:solidFill>
                  <a:schemeClr val="tx1"/>
                </a:solidFill>
                <a:effectLst/>
                <a:latin typeface="Times New Roman"/>
                <a:ea typeface="Calibri"/>
                <a:cs typeface="Times New Roman"/>
              </a:rPr>
              <a:t> </a:t>
            </a:r>
            <a:r>
              <a:rPr lang="kk-KZ" sz="1600" dirty="0" smtClean="0">
                <a:solidFill>
                  <a:schemeClr val="tx1"/>
                </a:solidFill>
                <a:effectLst/>
                <a:latin typeface="Times New Roman"/>
                <a:ea typeface="Calibri"/>
                <a:cs typeface="Times New Roman"/>
              </a:rPr>
              <a:t>Жакетаева Салтанат Саматқызымен</a:t>
            </a:r>
            <a:r>
              <a:rPr lang="kk-KZ" sz="1600" b="1" dirty="0" smtClean="0">
                <a:solidFill>
                  <a:schemeClr val="tx1"/>
                </a:solidFill>
                <a:effectLst/>
                <a:latin typeface="Times New Roman"/>
                <a:ea typeface="Calibri"/>
                <a:cs typeface="Times New Roman"/>
              </a:rPr>
              <a:t> «Құқық бұзушылықтың алдын алу»</a:t>
            </a:r>
            <a:r>
              <a:rPr lang="kk-KZ" sz="1600" dirty="0" smtClean="0">
                <a:solidFill>
                  <a:schemeClr val="tx1"/>
                </a:solidFill>
                <a:effectLst/>
                <a:latin typeface="Times New Roman"/>
                <a:ea typeface="Calibri"/>
                <a:cs typeface="Times New Roman"/>
              </a:rPr>
              <a:t> тақырыбында әңгіме жүргізілді. </a:t>
            </a:r>
            <a:endParaRPr lang="ru-RU" sz="1600" dirty="0" smtClean="0">
              <a:solidFill>
                <a:schemeClr val="tx1"/>
              </a:solidFill>
              <a:effectLst/>
              <a:latin typeface="Calibri"/>
              <a:ea typeface="Calibri"/>
              <a:cs typeface="Times New Roman"/>
            </a:endParaRPr>
          </a:p>
          <a:p>
            <a:pPr algn="just"/>
            <a:endParaRPr lang="kk-KZ" sz="1600" dirty="0">
              <a:solidFill>
                <a:schemeClr val="tx1"/>
              </a:solidFill>
              <a:latin typeface="Times New Roman"/>
              <a:ea typeface="Times New Roman"/>
            </a:endParaRPr>
          </a:p>
          <a:p>
            <a:pPr algn="just"/>
            <a:endParaRPr lang="kk-KZ" sz="1600" dirty="0" smtClean="0">
              <a:solidFill>
                <a:schemeClr val="tx1"/>
              </a:solidFill>
              <a:effectLst/>
              <a:latin typeface="Times New Roman"/>
              <a:ea typeface="Times New Roman"/>
            </a:endParaRPr>
          </a:p>
          <a:p>
            <a:pPr algn="just"/>
            <a:endParaRPr lang="kk-KZ" sz="1600" dirty="0">
              <a:solidFill>
                <a:schemeClr val="tx1"/>
              </a:solidFill>
              <a:latin typeface="Times New Roman"/>
              <a:ea typeface="Times New Roman"/>
            </a:endParaRPr>
          </a:p>
          <a:p>
            <a:pPr algn="just"/>
            <a:endParaRPr lang="kk-KZ" sz="1600" dirty="0" smtClean="0">
              <a:solidFill>
                <a:schemeClr val="tx1"/>
              </a:solidFill>
              <a:effectLst/>
              <a:latin typeface="Times New Roman"/>
              <a:ea typeface="Times New Roman"/>
            </a:endParaRPr>
          </a:p>
          <a:p>
            <a:pPr algn="just"/>
            <a:endParaRPr lang="kk-KZ" sz="1600" dirty="0" smtClean="0">
              <a:solidFill>
                <a:schemeClr val="tx1"/>
              </a:solidFill>
              <a:latin typeface="Times New Roman"/>
              <a:ea typeface="Times New Roman"/>
            </a:endParaRPr>
          </a:p>
          <a:p>
            <a:pPr algn="just"/>
            <a:endParaRPr lang="kk-KZ" sz="1600" dirty="0">
              <a:solidFill>
                <a:schemeClr val="tx1"/>
              </a:solidFill>
              <a:latin typeface="Times New Roman"/>
              <a:ea typeface="Times New Roman"/>
            </a:endParaRPr>
          </a:p>
          <a:p>
            <a:pPr algn="just"/>
            <a:endParaRPr lang="kk-KZ" sz="1600" dirty="0" smtClean="0">
              <a:solidFill>
                <a:schemeClr val="tx1"/>
              </a:solidFill>
              <a:latin typeface="Times New Roman"/>
              <a:ea typeface="Times New Roman"/>
            </a:endParaRPr>
          </a:p>
          <a:p>
            <a:pPr algn="just"/>
            <a:endParaRPr lang="kk-KZ" sz="1600" dirty="0">
              <a:solidFill>
                <a:schemeClr val="tx1"/>
              </a:solidFill>
              <a:latin typeface="Times New Roman"/>
              <a:ea typeface="Times New Roman"/>
            </a:endParaRPr>
          </a:p>
          <a:p>
            <a:pPr algn="just"/>
            <a:endParaRPr lang="kk-KZ" sz="1600" dirty="0" smtClean="0">
              <a:solidFill>
                <a:schemeClr val="tx1"/>
              </a:solidFill>
              <a:latin typeface="Times New Roman"/>
              <a:ea typeface="Times New Roman"/>
            </a:endParaRPr>
          </a:p>
          <a:p>
            <a:pPr algn="just"/>
            <a:endParaRPr lang="kk-KZ" sz="1600" dirty="0">
              <a:solidFill>
                <a:schemeClr val="tx1"/>
              </a:solidFill>
              <a:latin typeface="Times New Roman"/>
              <a:ea typeface="Times New Roman"/>
            </a:endParaRPr>
          </a:p>
          <a:p>
            <a:pPr algn="just"/>
            <a:endParaRPr lang="kk-KZ" sz="1600" dirty="0" smtClean="0">
              <a:solidFill>
                <a:schemeClr val="tx1"/>
              </a:solidFill>
              <a:latin typeface="Times New Roman"/>
              <a:ea typeface="Times New Roman"/>
            </a:endParaRPr>
          </a:p>
          <a:p>
            <a:pPr algn="just"/>
            <a:endParaRPr lang="kk-KZ" sz="1600" dirty="0">
              <a:solidFill>
                <a:schemeClr val="tx1"/>
              </a:solidFill>
              <a:latin typeface="Times New Roman"/>
              <a:ea typeface="Times New Roman"/>
            </a:endParaRPr>
          </a:p>
          <a:p>
            <a:pPr algn="just"/>
            <a:endParaRPr lang="kk-KZ" sz="1600" dirty="0" smtClean="0">
              <a:solidFill>
                <a:schemeClr val="tx1"/>
              </a:solidFill>
              <a:latin typeface="Times New Roman"/>
              <a:ea typeface="Times New Roman"/>
            </a:endParaRPr>
          </a:p>
          <a:p>
            <a:pPr algn="just"/>
            <a:endParaRPr lang="kk-KZ" sz="1600" dirty="0">
              <a:solidFill>
                <a:schemeClr val="tx1"/>
              </a:solidFill>
              <a:latin typeface="Times New Roman"/>
              <a:ea typeface="Times New Roman"/>
            </a:endParaRPr>
          </a:p>
          <a:p>
            <a:pPr algn="just"/>
            <a:endParaRPr lang="kk-KZ" sz="1600" dirty="0" smtClean="0">
              <a:solidFill>
                <a:schemeClr val="tx1"/>
              </a:solidFill>
              <a:latin typeface="Times New Roman"/>
              <a:ea typeface="Times New Roman"/>
            </a:endParaRPr>
          </a:p>
          <a:p>
            <a:pPr algn="just"/>
            <a:endParaRPr lang="kk-KZ" sz="1600" dirty="0">
              <a:solidFill>
                <a:schemeClr val="tx1"/>
              </a:solidFill>
              <a:latin typeface="Times New Roman"/>
              <a:ea typeface="Times New Roman"/>
            </a:endParaRPr>
          </a:p>
          <a:p>
            <a:pPr algn="just"/>
            <a:endParaRPr lang="kk-KZ" sz="1600" dirty="0" smtClean="0">
              <a:solidFill>
                <a:schemeClr val="tx1"/>
              </a:solidFill>
              <a:latin typeface="Times New Roman"/>
              <a:ea typeface="Times New Roman"/>
            </a:endParaRPr>
          </a:p>
          <a:p>
            <a:pPr algn="just"/>
            <a:endParaRPr lang="kk-KZ" sz="1600" dirty="0">
              <a:solidFill>
                <a:schemeClr val="tx1"/>
              </a:solidFill>
              <a:latin typeface="Times New Roman"/>
              <a:ea typeface="Times New Roman"/>
            </a:endParaRPr>
          </a:p>
          <a:p>
            <a:pPr algn="just"/>
            <a:endParaRPr lang="ru-RU" sz="1600" dirty="0" smtClean="0">
              <a:solidFill>
                <a:schemeClr val="tx1"/>
              </a:solidFill>
              <a:effectLst/>
              <a:latin typeface="Times New Roman"/>
              <a:ea typeface="Times New Roman"/>
            </a:endParaRPr>
          </a:p>
          <a:p>
            <a:pPr algn="just"/>
            <a:endParaRPr lang="kk-KZ" sz="1600" dirty="0">
              <a:solidFill>
                <a:schemeClr val="tx1"/>
              </a:solidFill>
              <a:latin typeface="Times New Roman"/>
              <a:ea typeface="Times New Roman"/>
            </a:endParaRPr>
          </a:p>
          <a:p>
            <a:pPr algn="just"/>
            <a:endParaRPr lang="kk-KZ" sz="1600" dirty="0" smtClean="0">
              <a:solidFill>
                <a:schemeClr val="tx1"/>
              </a:solidFill>
              <a:effectLst/>
              <a:latin typeface="Times New Roman"/>
              <a:ea typeface="Times New Roman"/>
            </a:endParaRPr>
          </a:p>
          <a:p>
            <a:pPr algn="just"/>
            <a:endParaRPr lang="kk-KZ" sz="1600" dirty="0">
              <a:solidFill>
                <a:schemeClr val="tx1"/>
              </a:solidFill>
              <a:latin typeface="Times New Roman"/>
              <a:ea typeface="Times New Roman"/>
            </a:endParaRPr>
          </a:p>
          <a:p>
            <a:pPr algn="just"/>
            <a:endParaRPr lang="kk-KZ" sz="1600" dirty="0" smtClean="0">
              <a:solidFill>
                <a:schemeClr val="tx1"/>
              </a:solidFill>
              <a:effectLst/>
              <a:latin typeface="Times New Roman"/>
              <a:ea typeface="Times New Roman"/>
            </a:endParaRPr>
          </a:p>
          <a:p>
            <a:pPr algn="just"/>
            <a:endParaRPr lang="kk-KZ" sz="1600" dirty="0">
              <a:solidFill>
                <a:schemeClr val="tx1"/>
              </a:solidFill>
              <a:latin typeface="Times New Roman"/>
              <a:ea typeface="Times New Roman"/>
            </a:endParaRPr>
          </a:p>
          <a:p>
            <a:pPr algn="just"/>
            <a:endParaRPr lang="kk-KZ" sz="1600" dirty="0" smtClean="0">
              <a:solidFill>
                <a:schemeClr val="tx1"/>
              </a:solidFill>
              <a:effectLst/>
              <a:latin typeface="Times New Roman"/>
              <a:ea typeface="Times New Roman"/>
            </a:endParaRPr>
          </a:p>
          <a:p>
            <a:pPr algn="just"/>
            <a:endParaRPr lang="kk-KZ" sz="1600" dirty="0">
              <a:solidFill>
                <a:schemeClr val="tx1"/>
              </a:solidFill>
              <a:latin typeface="Times New Roman"/>
              <a:ea typeface="Times New Roman"/>
            </a:endParaRPr>
          </a:p>
          <a:p>
            <a:pPr algn="just"/>
            <a:endParaRPr lang="ru-RU" sz="1600" dirty="0">
              <a:solidFill>
                <a:schemeClr val="tx1"/>
              </a:solidFill>
              <a:effectLst/>
              <a:latin typeface="Times New Roman"/>
              <a:ea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1"/>
            <a:ext cx="395605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628800"/>
            <a:ext cx="3743325" cy="25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365104"/>
            <a:ext cx="3773487" cy="236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616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TM02455596[[fn=Весна]]</Template>
  <TotalTime>488</TotalTime>
  <Words>573</Words>
  <Application>Microsoft Office PowerPoint</Application>
  <PresentationFormat>Экран (4:3)</PresentationFormat>
  <Paragraphs>172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Spring</vt:lpstr>
      <vt:lpstr>Презентация PowerPoint</vt:lpstr>
      <vt:lpstr>         </vt:lpstr>
      <vt:lpstr>                                                      </vt:lpstr>
      <vt:lpstr>Презентация PowerPoint</vt:lpstr>
      <vt:lpstr>                                          Девиантты  мінез-құлықты  балалардың  тізімі:  - Жетім және  ата-анасының қамқорлығынсыз қалған студенттер.  - Колледж  ішілік есепте тұрған студенттер (құқық бұзушылықтың алдын алу, өзіне-өзі қол жұмсау әрекеті бойынша)                  </vt:lpstr>
      <vt:lpstr>Презентация PowerPoint</vt:lpstr>
      <vt:lpstr> </vt:lpstr>
      <vt:lpstr>Презентация PowerPoint</vt:lpstr>
      <vt:lpstr>  </vt:lpstr>
      <vt:lpstr>01.09.2020 жылы 1-бағам студентерінің  барлық тізімі алнып олардың  құқық бұзушылықтың алдын алу тақырыбында,  әр аудандық ішкі істер бөлімінде есепте тұрмайтыны  жайында тізім жасалынды. Қыркүйек айында 14 жетім балалар және ата-анасының қамқорлығынсыз қалған студенттер  қабылданды. Жалпы колледжде  28 жетім  студент оқиды.  Олардың:                      </vt:lpstr>
      <vt:lpstr> </vt:lpstr>
      <vt:lpstr>Құқық бұзушылықтың алдын алу тақырыбы бойынша жалпы колледж ішілік есепте-30 студент тұрады.                  Өзіне-өзі қол жұмсау әрекеті бойынша колледжде 6-студент тұрады.                </vt:lpstr>
      <vt:lpstr>Презентация PowerPoint</vt:lpstr>
      <vt:lpstr> </vt:lpstr>
      <vt:lpstr>Девиантты  мінез-құлықты білім алушылар көбінде толык емес отбасыдан шыгады. Біз ондай балаларды  қауіп қатер тобына тіркеп, ол баламен жеке жұмыс және топпен  бірге жұмыс жасаймыз  және  топ кураторымен, топ шеберімен бірге үйіне  АКТ ЖБУ жасау қарастырылған.  Осы жағдайда  тізімде тұрған студенттермен топпен және жеке  жұмыстар жасалынып, үнемі бақылауда ұстау. Ұсыныстарым- куратормен және топ шеберлеріне баланы қоғамдық  жұмыстарға белсене қатыстыру және үнемі мадақтау, ягни (сенің қолыңнан келеді,  болашақта сенен үлкен үміт күтеміз т.б)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32</cp:revision>
  <cp:lastPrinted>2021-04-01T09:22:59Z</cp:lastPrinted>
  <dcterms:created xsi:type="dcterms:W3CDTF">2021-04-01T04:41:59Z</dcterms:created>
  <dcterms:modified xsi:type="dcterms:W3CDTF">2021-04-05T09:04:26Z</dcterms:modified>
</cp:coreProperties>
</file>