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sz="20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оқу жылында  оқытушылар мен өндірістік оқыту шеберлерінің аттестаттау бойынша нәтижелері</a:t>
            </a:r>
            <a:endParaRPr lang="kk-KZ" sz="20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оқу жылында  оқытушылар мен өндірістік оқыту шеберлерінің аттесттау бойынша нәтижелері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29B-45A3-B78E-36D913F9F2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29B-45A3-B78E-36D913F9F2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29B-45A3-B78E-36D913F9F2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29B-45A3-B78E-36D913F9F2E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педагог-зертеуші (исследователь)</c:v>
                </c:pt>
                <c:pt idx="1">
                  <c:v>педагог эксперт</c:v>
                </c:pt>
                <c:pt idx="2">
                  <c:v>педагог-модератор</c:v>
                </c:pt>
                <c:pt idx="3">
                  <c:v>өтпеген педагогтар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3.2</c:v>
                </c:pt>
                <c:pt idx="1">
                  <c:v>8.1999999999999993</c:v>
                </c:pt>
                <c:pt idx="2">
                  <c:v>1.2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78-4763-9199-A486A35A71D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оқу жылында  оқытушылар мен өндірістік оқыту шеберлерінің аттестаттау бойынша нәтижелері</a:t>
            </a:r>
            <a:endParaRPr lang="kk-KZ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оқу жылында  оқытушылар мен өндірістік оқыту шеберлерінің аттесттау бойынша нәтижелері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0A1-4CCF-9BE1-04E9A15E55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0A1-4CCF-9BE1-04E9A15E55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0A1-4CCF-9BE1-04E9A15E55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0A1-4CCF-9BE1-04E9A15E55E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Педагог-зерттеуші (исследователь)</c:v>
                </c:pt>
                <c:pt idx="1">
                  <c:v>Педагог-эксперт</c:v>
                </c:pt>
                <c:pt idx="2">
                  <c:v>Өтпеген педагогтар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3.2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69-4E14-B00D-0D0438B908A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1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8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04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4938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323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03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483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007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3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33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2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05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89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06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8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97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9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5EFF8B5-6624-403E-8D8C-D597F71CEB3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7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4569" y="234216"/>
            <a:ext cx="6096000" cy="12196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И НАУКИ РЕСПУБЛИКИ КАЗАХСТАН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КГКП «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Алматинский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колледж моды и дизайна»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Управления образования города Алматы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1285" y="3095263"/>
            <a:ext cx="6096000" cy="32763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Списочный состав аттестуемых педагогов на присвоение квалификационной категории </a:t>
            </a:r>
            <a:r>
              <a:rPr lang="kk-KZ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2021- 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kk-KZ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учебном году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Алматы 2021-2022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83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49116"/>
              </p:ext>
            </p:extLst>
          </p:nvPr>
        </p:nvGraphicFramePr>
        <p:xfrm>
          <a:off x="589085" y="654399"/>
          <a:ext cx="10770576" cy="5363349"/>
        </p:xfrm>
        <a:graphic>
          <a:graphicData uri="http://schemas.openxmlformats.org/drawingml/2006/table">
            <a:tbl>
              <a:tblPr firstRow="1" firstCol="1" bandRow="1"/>
              <a:tblGrid>
                <a:gridCol w="464986">
                  <a:extLst>
                    <a:ext uri="{9D8B030D-6E8A-4147-A177-3AD203B41FA5}">
                      <a16:colId xmlns:a16="http://schemas.microsoft.com/office/drawing/2014/main" val="969283377"/>
                    </a:ext>
                  </a:extLst>
                </a:gridCol>
                <a:gridCol w="2132781">
                  <a:extLst>
                    <a:ext uri="{9D8B030D-6E8A-4147-A177-3AD203B41FA5}">
                      <a16:colId xmlns:a16="http://schemas.microsoft.com/office/drawing/2014/main" val="1296654777"/>
                    </a:ext>
                  </a:extLst>
                </a:gridCol>
                <a:gridCol w="1358032">
                  <a:extLst>
                    <a:ext uri="{9D8B030D-6E8A-4147-A177-3AD203B41FA5}">
                      <a16:colId xmlns:a16="http://schemas.microsoft.com/office/drawing/2014/main" val="3899789509"/>
                    </a:ext>
                  </a:extLst>
                </a:gridCol>
                <a:gridCol w="903987">
                  <a:extLst>
                    <a:ext uri="{9D8B030D-6E8A-4147-A177-3AD203B41FA5}">
                      <a16:colId xmlns:a16="http://schemas.microsoft.com/office/drawing/2014/main" val="4206940852"/>
                    </a:ext>
                  </a:extLst>
                </a:gridCol>
                <a:gridCol w="1324526">
                  <a:extLst>
                    <a:ext uri="{9D8B030D-6E8A-4147-A177-3AD203B41FA5}">
                      <a16:colId xmlns:a16="http://schemas.microsoft.com/office/drawing/2014/main" val="1771146463"/>
                    </a:ext>
                  </a:extLst>
                </a:gridCol>
                <a:gridCol w="1020918">
                  <a:extLst>
                    <a:ext uri="{9D8B030D-6E8A-4147-A177-3AD203B41FA5}">
                      <a16:colId xmlns:a16="http://schemas.microsoft.com/office/drawing/2014/main" val="3457985313"/>
                    </a:ext>
                  </a:extLst>
                </a:gridCol>
                <a:gridCol w="1131010">
                  <a:extLst>
                    <a:ext uri="{9D8B030D-6E8A-4147-A177-3AD203B41FA5}">
                      <a16:colId xmlns:a16="http://schemas.microsoft.com/office/drawing/2014/main" val="3883723112"/>
                    </a:ext>
                  </a:extLst>
                </a:gridCol>
                <a:gridCol w="1159046">
                  <a:extLst>
                    <a:ext uri="{9D8B030D-6E8A-4147-A177-3AD203B41FA5}">
                      <a16:colId xmlns:a16="http://schemas.microsoft.com/office/drawing/2014/main" val="331768835"/>
                    </a:ext>
                  </a:extLst>
                </a:gridCol>
                <a:gridCol w="581915">
                  <a:extLst>
                    <a:ext uri="{9D8B030D-6E8A-4147-A177-3AD203B41FA5}">
                      <a16:colId xmlns:a16="http://schemas.microsoft.com/office/drawing/2014/main" val="3812347065"/>
                    </a:ext>
                  </a:extLst>
                </a:gridCol>
                <a:gridCol w="693375">
                  <a:extLst>
                    <a:ext uri="{9D8B030D-6E8A-4147-A177-3AD203B41FA5}">
                      <a16:colId xmlns:a16="http://schemas.microsoft.com/office/drawing/2014/main" val="2272193720"/>
                    </a:ext>
                  </a:extLst>
                </a:gridCol>
              </a:tblGrid>
              <a:tr h="1198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учебного заведения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(полностью по уд.личн)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Имеющаяся категория,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Заявленная категория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(педагог-модератор, эксперт, исследователь, мастер)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Аттестация (очередная/ досрочная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стаж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741594"/>
                  </a:ext>
                </a:extLst>
              </a:tr>
              <a:tr h="47067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Мерикенова Толганай Капсаматовна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математика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133038"/>
                  </a:ext>
                </a:extLst>
              </a:tr>
              <a:tr h="47067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Мерикенова Толганай Капсаматовна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907089"/>
                  </a:ext>
                </a:extLst>
              </a:tr>
              <a:tr h="47067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Каскенова Айнагуль Ахметовна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и география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721753"/>
                  </a:ext>
                </a:extLst>
              </a:tr>
              <a:tr h="47067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Максимова Мариям Шамшидиновна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исследователь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02886"/>
                  </a:ext>
                </a:extLst>
              </a:tr>
              <a:tr h="47067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Смаилова Акмарал Кабилбековна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исследователь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Казахский язык и литература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77725"/>
                  </a:ext>
                </a:extLst>
              </a:tr>
              <a:tr h="47067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Кокимбекова Гулим  Даулетовна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исследователь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питания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737316"/>
                  </a:ext>
                </a:extLst>
              </a:tr>
              <a:tr h="47067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Саурбаева Сандугаш Ануарбековна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исследователь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345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03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114077"/>
              </p:ext>
            </p:extLst>
          </p:nvPr>
        </p:nvGraphicFramePr>
        <p:xfrm>
          <a:off x="940940" y="384984"/>
          <a:ext cx="10093405" cy="4501261"/>
        </p:xfrm>
        <a:graphic>
          <a:graphicData uri="http://schemas.openxmlformats.org/drawingml/2006/table">
            <a:tbl>
              <a:tblPr firstRow="1" firstCol="1" bandRow="1"/>
              <a:tblGrid>
                <a:gridCol w="435752">
                  <a:extLst>
                    <a:ext uri="{9D8B030D-6E8A-4147-A177-3AD203B41FA5}">
                      <a16:colId xmlns:a16="http://schemas.microsoft.com/office/drawing/2014/main" val="1600641193"/>
                    </a:ext>
                  </a:extLst>
                </a:gridCol>
                <a:gridCol w="1998688">
                  <a:extLst>
                    <a:ext uri="{9D8B030D-6E8A-4147-A177-3AD203B41FA5}">
                      <a16:colId xmlns:a16="http://schemas.microsoft.com/office/drawing/2014/main" val="2462092881"/>
                    </a:ext>
                  </a:extLst>
                </a:gridCol>
                <a:gridCol w="1272650">
                  <a:extLst>
                    <a:ext uri="{9D8B030D-6E8A-4147-A177-3AD203B41FA5}">
                      <a16:colId xmlns:a16="http://schemas.microsoft.com/office/drawing/2014/main" val="3093770086"/>
                    </a:ext>
                  </a:extLst>
                </a:gridCol>
                <a:gridCol w="847151">
                  <a:extLst>
                    <a:ext uri="{9D8B030D-6E8A-4147-A177-3AD203B41FA5}">
                      <a16:colId xmlns:a16="http://schemas.microsoft.com/office/drawing/2014/main" val="3071252887"/>
                    </a:ext>
                  </a:extLst>
                </a:gridCol>
                <a:gridCol w="1241250">
                  <a:extLst>
                    <a:ext uri="{9D8B030D-6E8A-4147-A177-3AD203B41FA5}">
                      <a16:colId xmlns:a16="http://schemas.microsoft.com/office/drawing/2014/main" val="2542457167"/>
                    </a:ext>
                  </a:extLst>
                </a:gridCol>
                <a:gridCol w="956729">
                  <a:extLst>
                    <a:ext uri="{9D8B030D-6E8A-4147-A177-3AD203B41FA5}">
                      <a16:colId xmlns:a16="http://schemas.microsoft.com/office/drawing/2014/main" val="626944219"/>
                    </a:ext>
                  </a:extLst>
                </a:gridCol>
                <a:gridCol w="1059901">
                  <a:extLst>
                    <a:ext uri="{9D8B030D-6E8A-4147-A177-3AD203B41FA5}">
                      <a16:colId xmlns:a16="http://schemas.microsoft.com/office/drawing/2014/main" val="1548502152"/>
                    </a:ext>
                  </a:extLst>
                </a:gridCol>
                <a:gridCol w="1086173">
                  <a:extLst>
                    <a:ext uri="{9D8B030D-6E8A-4147-A177-3AD203B41FA5}">
                      <a16:colId xmlns:a16="http://schemas.microsoft.com/office/drawing/2014/main" val="4013587780"/>
                    </a:ext>
                  </a:extLst>
                </a:gridCol>
                <a:gridCol w="545330">
                  <a:extLst>
                    <a:ext uri="{9D8B030D-6E8A-4147-A177-3AD203B41FA5}">
                      <a16:colId xmlns:a16="http://schemas.microsoft.com/office/drawing/2014/main" val="1400679848"/>
                    </a:ext>
                  </a:extLst>
                </a:gridCol>
                <a:gridCol w="649781">
                  <a:extLst>
                    <a:ext uri="{9D8B030D-6E8A-4147-A177-3AD203B41FA5}">
                      <a16:colId xmlns:a16="http://schemas.microsoft.com/office/drawing/2014/main" val="2522308050"/>
                    </a:ext>
                  </a:extLst>
                </a:gridCol>
              </a:tblGrid>
              <a:tr h="44575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Тулькиева Айгуль Нуртасовна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исследователь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045698"/>
                  </a:ext>
                </a:extLst>
              </a:tr>
              <a:tr h="44575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Аубакирова Жанаркул Бердикожаевна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исследователь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943379"/>
                  </a:ext>
                </a:extLst>
              </a:tr>
              <a:tr h="33431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Жазылбекова 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Назым Ракымбековна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466796"/>
                  </a:ext>
                </a:extLst>
              </a:tr>
              <a:tr h="24315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Сейітов Мадяр Аманханұлы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Физкультура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647822"/>
                  </a:ext>
                </a:extLst>
              </a:tr>
              <a:tr h="44575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Рахимова Айжан Зейноллаевна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154472"/>
                  </a:ext>
                </a:extLst>
              </a:tr>
              <a:tr h="24315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kk-K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үсіп Сагитжан Әділханұлы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Физкультура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903779"/>
                  </a:ext>
                </a:extLst>
              </a:tr>
              <a:tr h="44575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Рауанова  Балауса Нұрболқызы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720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58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999089"/>
              </p:ext>
            </p:extLst>
          </p:nvPr>
        </p:nvGraphicFramePr>
        <p:xfrm>
          <a:off x="703385" y="509954"/>
          <a:ext cx="10568352" cy="1565656"/>
        </p:xfrm>
        <a:graphic>
          <a:graphicData uri="http://schemas.openxmlformats.org/drawingml/2006/table">
            <a:tbl>
              <a:tblPr firstRow="1" firstCol="1" bandRow="1"/>
              <a:tblGrid>
                <a:gridCol w="456256">
                  <a:extLst>
                    <a:ext uri="{9D8B030D-6E8A-4147-A177-3AD203B41FA5}">
                      <a16:colId xmlns:a16="http://schemas.microsoft.com/office/drawing/2014/main" val="2088484545"/>
                    </a:ext>
                  </a:extLst>
                </a:gridCol>
                <a:gridCol w="2092736">
                  <a:extLst>
                    <a:ext uri="{9D8B030D-6E8A-4147-A177-3AD203B41FA5}">
                      <a16:colId xmlns:a16="http://schemas.microsoft.com/office/drawing/2014/main" val="2655512764"/>
                    </a:ext>
                  </a:extLst>
                </a:gridCol>
                <a:gridCol w="1332534">
                  <a:extLst>
                    <a:ext uri="{9D8B030D-6E8A-4147-A177-3AD203B41FA5}">
                      <a16:colId xmlns:a16="http://schemas.microsoft.com/office/drawing/2014/main" val="795800540"/>
                    </a:ext>
                  </a:extLst>
                </a:gridCol>
                <a:gridCol w="887015">
                  <a:extLst>
                    <a:ext uri="{9D8B030D-6E8A-4147-A177-3AD203B41FA5}">
                      <a16:colId xmlns:a16="http://schemas.microsoft.com/office/drawing/2014/main" val="3792232962"/>
                    </a:ext>
                  </a:extLst>
                </a:gridCol>
                <a:gridCol w="1299658">
                  <a:extLst>
                    <a:ext uri="{9D8B030D-6E8A-4147-A177-3AD203B41FA5}">
                      <a16:colId xmlns:a16="http://schemas.microsoft.com/office/drawing/2014/main" val="4043431872"/>
                    </a:ext>
                  </a:extLst>
                </a:gridCol>
                <a:gridCol w="1001750">
                  <a:extLst>
                    <a:ext uri="{9D8B030D-6E8A-4147-A177-3AD203B41FA5}">
                      <a16:colId xmlns:a16="http://schemas.microsoft.com/office/drawing/2014/main" val="3858520705"/>
                    </a:ext>
                  </a:extLst>
                </a:gridCol>
                <a:gridCol w="1109773">
                  <a:extLst>
                    <a:ext uri="{9D8B030D-6E8A-4147-A177-3AD203B41FA5}">
                      <a16:colId xmlns:a16="http://schemas.microsoft.com/office/drawing/2014/main" val="2187646342"/>
                    </a:ext>
                  </a:extLst>
                </a:gridCol>
                <a:gridCol w="1137283">
                  <a:extLst>
                    <a:ext uri="{9D8B030D-6E8A-4147-A177-3AD203B41FA5}">
                      <a16:colId xmlns:a16="http://schemas.microsoft.com/office/drawing/2014/main" val="3699517171"/>
                    </a:ext>
                  </a:extLst>
                </a:gridCol>
                <a:gridCol w="570990">
                  <a:extLst>
                    <a:ext uri="{9D8B030D-6E8A-4147-A177-3AD203B41FA5}">
                      <a16:colId xmlns:a16="http://schemas.microsoft.com/office/drawing/2014/main" val="2254786888"/>
                    </a:ext>
                  </a:extLst>
                </a:gridCol>
                <a:gridCol w="680357">
                  <a:extLst>
                    <a:ext uri="{9D8B030D-6E8A-4147-A177-3AD203B41FA5}">
                      <a16:colId xmlns:a16="http://schemas.microsoft.com/office/drawing/2014/main" val="863844834"/>
                    </a:ext>
                  </a:extLst>
                </a:gridCol>
              </a:tblGrid>
              <a:tr h="77430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Келес Гүлназ Бейбітқызы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771170"/>
                  </a:ext>
                </a:extLst>
              </a:tr>
              <a:tr h="77430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Уралбаева Бинур Абаевна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26948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19400" y="2525793"/>
            <a:ext cx="6096000" cy="4875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Количественное сведение по аттестуемым педагогам организации ТиПО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присвоение квалификационной категории в 2021-2022 уч.году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751973"/>
              </p:ext>
            </p:extLst>
          </p:nvPr>
        </p:nvGraphicFramePr>
        <p:xfrm>
          <a:off x="3224213" y="3296253"/>
          <a:ext cx="5743574" cy="1565656"/>
        </p:xfrm>
        <a:graphic>
          <a:graphicData uri="http://schemas.openxmlformats.org/drawingml/2006/table">
            <a:tbl>
              <a:tblPr firstRow="1" firstCol="1" bandRow="1"/>
              <a:tblGrid>
                <a:gridCol w="559047">
                  <a:extLst>
                    <a:ext uri="{9D8B030D-6E8A-4147-A177-3AD203B41FA5}">
                      <a16:colId xmlns:a16="http://schemas.microsoft.com/office/drawing/2014/main" val="1642696832"/>
                    </a:ext>
                  </a:extLst>
                </a:gridCol>
                <a:gridCol w="2032264">
                  <a:extLst>
                    <a:ext uri="{9D8B030D-6E8A-4147-A177-3AD203B41FA5}">
                      <a16:colId xmlns:a16="http://schemas.microsoft.com/office/drawing/2014/main" val="2679551787"/>
                    </a:ext>
                  </a:extLst>
                </a:gridCol>
                <a:gridCol w="916075">
                  <a:extLst>
                    <a:ext uri="{9D8B030D-6E8A-4147-A177-3AD203B41FA5}">
                      <a16:colId xmlns:a16="http://schemas.microsoft.com/office/drawing/2014/main" val="3473094245"/>
                    </a:ext>
                  </a:extLst>
                </a:gridCol>
                <a:gridCol w="559047">
                  <a:extLst>
                    <a:ext uri="{9D8B030D-6E8A-4147-A177-3AD203B41FA5}">
                      <a16:colId xmlns:a16="http://schemas.microsoft.com/office/drawing/2014/main" val="2459651365"/>
                    </a:ext>
                  </a:extLst>
                </a:gridCol>
                <a:gridCol w="559047">
                  <a:extLst>
                    <a:ext uri="{9D8B030D-6E8A-4147-A177-3AD203B41FA5}">
                      <a16:colId xmlns:a16="http://schemas.microsoft.com/office/drawing/2014/main" val="1924841147"/>
                    </a:ext>
                  </a:extLst>
                </a:gridCol>
                <a:gridCol w="559047">
                  <a:extLst>
                    <a:ext uri="{9D8B030D-6E8A-4147-A177-3AD203B41FA5}">
                      <a16:colId xmlns:a16="http://schemas.microsoft.com/office/drawing/2014/main" val="1334795110"/>
                    </a:ext>
                  </a:extLst>
                </a:gridCol>
                <a:gridCol w="559047">
                  <a:extLst>
                    <a:ext uri="{9D8B030D-6E8A-4147-A177-3AD203B41FA5}">
                      <a16:colId xmlns:a16="http://schemas.microsoft.com/office/drawing/2014/main" val="66943209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учебного заведения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(количество)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562009"/>
                  </a:ext>
                </a:extLst>
              </a:tr>
              <a:tr h="809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947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86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13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01725118"/>
              </p:ext>
            </p:extLst>
          </p:nvPr>
        </p:nvGraphicFramePr>
        <p:xfrm>
          <a:off x="804672" y="1353312"/>
          <a:ext cx="8120888" cy="4803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88848" y="3443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аттестации преподавателей и мастеров производственного обучения в 2021-2022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056300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45243"/>
              </p:ext>
            </p:extLst>
          </p:nvPr>
        </p:nvGraphicFramePr>
        <p:xfrm>
          <a:off x="512065" y="585214"/>
          <a:ext cx="6473073" cy="6212261"/>
        </p:xfrm>
        <a:graphic>
          <a:graphicData uri="http://schemas.openxmlformats.org/drawingml/2006/table">
            <a:tbl>
              <a:tblPr firstRow="1" firstCol="1" bandRow="1"/>
              <a:tblGrid>
                <a:gridCol w="2379377">
                  <a:extLst>
                    <a:ext uri="{9D8B030D-6E8A-4147-A177-3AD203B41FA5}">
                      <a16:colId xmlns:a16="http://schemas.microsoft.com/office/drawing/2014/main" val="255369109"/>
                    </a:ext>
                  </a:extLst>
                </a:gridCol>
                <a:gridCol w="1967282">
                  <a:extLst>
                    <a:ext uri="{9D8B030D-6E8A-4147-A177-3AD203B41FA5}">
                      <a16:colId xmlns:a16="http://schemas.microsoft.com/office/drawing/2014/main" val="4140013355"/>
                    </a:ext>
                  </a:extLst>
                </a:gridCol>
                <a:gridCol w="2126414">
                  <a:extLst>
                    <a:ext uri="{9D8B030D-6E8A-4147-A177-3AD203B41FA5}">
                      <a16:colId xmlns:a16="http://schemas.microsoft.com/office/drawing/2014/main" val="1222038461"/>
                    </a:ext>
                  </a:extLst>
                </a:gridCol>
              </a:tblGrid>
              <a:tr h="511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Аттестатталушыны адамның аты-жөні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Лауазымы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Берілетін біліктілік санаты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736685"/>
                  </a:ext>
                </a:extLst>
              </a:tr>
              <a:tr h="17052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оқу жылы аттестатаудан өткендер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420044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Алимбетова Мадина Мергеновна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638124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Ефремова Светлана Александровна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Арнайы пәндер оқытушысы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шебер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908564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Ризалиева Рахатой Серикбаевна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Арнайы пәндер оқытушысы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Педагог-Зерттеуші </a:t>
                      </a:r>
                      <a:r>
                        <a:rPr lang="ru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исследователь</a:t>
                      </a:r>
                      <a:r>
                        <a:rPr lang="ru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383995"/>
                  </a:ext>
                </a:extLst>
              </a:tr>
              <a:tr h="366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Сатылганова Шынар Нусипжановна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626393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Фараджулаева  Фидана  Аликперовна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27522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Мусабаева Алия Чайхасановна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560240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Шалданбаева Камшат Ержановна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249274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Альменова Фарида Жылкыбековна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499847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Махамбетжан Назерке Нұрлыбекқызы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546025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Калдарбекова Айнур Калдарбековна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тілі және әдебиет пәні оқытушысы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Педагог-Зерттеуші 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(исследователь)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481094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Керимбекова Айнур Мухаметовна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 пәні оқытушысы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03247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Керимбекова Акку Калибековна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Тарих және география пәні оқытушысы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727780"/>
                  </a:ext>
                </a:extLst>
              </a:tr>
              <a:tr h="17052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оқу жылы аттестатаудан өтпегендер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751402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Кокимбекова Гулим Даулетовна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Арнайы пәндер оқытушысы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Педагог-Зерттеуші </a:t>
                      </a:r>
                      <a:r>
                        <a:rPr lang="ru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исследователь</a:t>
                      </a:r>
                      <a:r>
                        <a:rPr lang="ru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575619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Саурбаева Сандугаш Ануарбековна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Педагог-Зерттеуші </a:t>
                      </a:r>
                      <a:r>
                        <a:rPr lang="ru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исследователь</a:t>
                      </a:r>
                      <a:r>
                        <a:rPr lang="ru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326357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Сейітов Мадьяр Аманханұлы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Дене шынықтыру пәні оқытушысы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095290"/>
                  </a:ext>
                </a:extLst>
              </a:tr>
            </a:tbl>
          </a:graphicData>
        </a:graphic>
      </p:graphicFrame>
      <p:pic>
        <p:nvPicPr>
          <p:cNvPr id="2050" name="Picture 2" descr="Национальное квалификационное тестирование учителей в 2019 году! | Gos24.k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239" y="2876532"/>
            <a:ext cx="5925185" cy="296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66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699643009"/>
              </p:ext>
            </p:extLst>
          </p:nvPr>
        </p:nvGraphicFramePr>
        <p:xfrm>
          <a:off x="1124712" y="987552"/>
          <a:ext cx="8047736" cy="496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808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531159"/>
              </p:ext>
            </p:extLst>
          </p:nvPr>
        </p:nvGraphicFramePr>
        <p:xfrm>
          <a:off x="722376" y="978408"/>
          <a:ext cx="7278625" cy="4156300"/>
        </p:xfrm>
        <a:graphic>
          <a:graphicData uri="http://schemas.openxmlformats.org/drawingml/2006/table">
            <a:tbl>
              <a:tblPr firstRow="1" firstCol="1" bandRow="1"/>
              <a:tblGrid>
                <a:gridCol w="2675483">
                  <a:extLst>
                    <a:ext uri="{9D8B030D-6E8A-4147-A177-3AD203B41FA5}">
                      <a16:colId xmlns:a16="http://schemas.microsoft.com/office/drawing/2014/main" val="4004204327"/>
                    </a:ext>
                  </a:extLst>
                </a:gridCol>
                <a:gridCol w="2212103">
                  <a:extLst>
                    <a:ext uri="{9D8B030D-6E8A-4147-A177-3AD203B41FA5}">
                      <a16:colId xmlns:a16="http://schemas.microsoft.com/office/drawing/2014/main" val="1155172424"/>
                    </a:ext>
                  </a:extLst>
                </a:gridCol>
                <a:gridCol w="2391039">
                  <a:extLst>
                    <a:ext uri="{9D8B030D-6E8A-4147-A177-3AD203B41FA5}">
                      <a16:colId xmlns:a16="http://schemas.microsoft.com/office/drawing/2014/main" val="4065350431"/>
                    </a:ext>
                  </a:extLst>
                </a:gridCol>
              </a:tblGrid>
              <a:tr h="1183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Аттестатталушыны адамның аты-жөні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Лауазымы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Берілетін біліктілік санаты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29374"/>
                  </a:ext>
                </a:extLst>
              </a:tr>
              <a:tr h="7432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оқу жылы аттестатаудан өткендер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98472"/>
                  </a:ext>
                </a:extLst>
              </a:tr>
              <a:tr h="743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Тулькиева Айгул Нуртасовна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615630"/>
                  </a:ext>
                </a:extLst>
              </a:tr>
              <a:tr h="1486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Аубакирова Жанаркул Бердиқожаевна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Педагог-Зерттеуші </a:t>
                      </a:r>
                      <a:r>
                        <a:rPr lang="ru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исследователь</a:t>
                      </a:r>
                      <a:r>
                        <a:rPr lang="ru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730701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034" y="4200906"/>
            <a:ext cx="28575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4924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46</TotalTime>
  <Words>651</Words>
  <Application>Microsoft Office PowerPoint</Application>
  <PresentationFormat>Широкоэкранный</PresentationFormat>
  <Paragraphs>283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Анар Жамбылкызы</dc:creator>
  <cp:lastModifiedBy>Анар Жамбылкызы</cp:lastModifiedBy>
  <cp:revision>6</cp:revision>
  <dcterms:created xsi:type="dcterms:W3CDTF">2022-06-18T02:57:08Z</dcterms:created>
  <dcterms:modified xsi:type="dcterms:W3CDTF">2022-06-24T05:52:11Z</dcterms:modified>
</cp:coreProperties>
</file>